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51" r:id="rId2"/>
    <p:sldId id="457" r:id="rId3"/>
    <p:sldId id="458" r:id="rId4"/>
    <p:sldId id="459" r:id="rId5"/>
    <p:sldId id="460" r:id="rId6"/>
    <p:sldId id="461" r:id="rId7"/>
    <p:sldId id="446" r:id="rId8"/>
    <p:sldId id="462" r:id="rId9"/>
    <p:sldId id="463" r:id="rId10"/>
    <p:sldId id="464" r:id="rId11"/>
    <p:sldId id="465" r:id="rId12"/>
    <p:sldId id="466" r:id="rId13"/>
    <p:sldId id="472" r:id="rId14"/>
    <p:sldId id="467" r:id="rId15"/>
    <p:sldId id="468" r:id="rId16"/>
    <p:sldId id="474" r:id="rId17"/>
    <p:sldId id="475" r:id="rId18"/>
    <p:sldId id="476" r:id="rId19"/>
  </p:sldIdLst>
  <p:sldSz cx="12192000" cy="685800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E0F3D5"/>
    <a:srgbClr val="CDEBBB"/>
    <a:srgbClr val="669900"/>
    <a:srgbClr val="006600"/>
    <a:srgbClr val="F04634"/>
    <a:srgbClr val="FE71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614" autoAdjust="0"/>
    <p:restoredTop sz="86437" autoAdjust="0"/>
  </p:normalViewPr>
  <p:slideViewPr>
    <p:cSldViewPr snapToGrid="0">
      <p:cViewPr varScale="1">
        <p:scale>
          <a:sx n="113" d="100"/>
          <a:sy n="113" d="100"/>
        </p:scale>
        <p:origin x="-18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2A85D-E30C-4D39-BB52-58B815B7DD59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23D867B-4CEE-4562-B1C4-42C530951219}">
      <dgm:prSet phldrT="[Текст]" custT="1"/>
      <dgm:spPr/>
      <dgm:t>
        <a:bodyPr/>
        <a:lstStyle/>
        <a:p>
          <a:r>
            <a:rPr lang="ru-RU" sz="1800" b="1" dirty="0" smtClean="0"/>
            <a:t>Редакция </a:t>
          </a:r>
          <a:br>
            <a:rPr lang="ru-RU" sz="1800" b="1" dirty="0" smtClean="0"/>
          </a:br>
          <a:r>
            <a:rPr lang="ru-RU" sz="1800" b="1" dirty="0" smtClean="0"/>
            <a:t>от 05.10.2020 </a:t>
          </a:r>
          <a:r>
            <a:rPr lang="ru-RU" sz="1800" dirty="0" smtClean="0"/>
            <a:t>(наименование учебных предметов)</a:t>
          </a:r>
          <a:endParaRPr lang="ru-RU" sz="1800" dirty="0"/>
        </a:p>
      </dgm:t>
    </dgm:pt>
    <dgm:pt modelId="{ABED113C-B5F0-4C7A-8177-4DE970E22778}" type="parTrans" cxnId="{9CAF9364-67B3-4752-A1FC-85F89929FB3D}">
      <dgm:prSet/>
      <dgm:spPr/>
      <dgm:t>
        <a:bodyPr/>
        <a:lstStyle/>
        <a:p>
          <a:endParaRPr lang="ru-RU"/>
        </a:p>
      </dgm:t>
    </dgm:pt>
    <dgm:pt modelId="{4064B4B0-CB83-4D94-9EB6-9CDEB23CC1A5}" type="sibTrans" cxnId="{9CAF9364-67B3-4752-A1FC-85F89929FB3D}">
      <dgm:prSet/>
      <dgm:spPr/>
      <dgm:t>
        <a:bodyPr/>
        <a:lstStyle/>
        <a:p>
          <a:endParaRPr lang="ru-RU"/>
        </a:p>
      </dgm:t>
    </dgm:pt>
    <dgm:pt modelId="{C2D6CBB0-15BE-485C-8AF6-000E01D30B2C}">
      <dgm:prSet phldrT="[Текст]" custT="1"/>
      <dgm:spPr/>
      <dgm:t>
        <a:bodyPr/>
        <a:lstStyle/>
        <a:p>
          <a:r>
            <a:rPr lang="ru-RU" sz="1600" b="1" dirty="0" smtClean="0"/>
            <a:t>Редакция от 01.04.2022 </a:t>
          </a:r>
          <a:r>
            <a:rPr lang="ru-RU" sz="1600" dirty="0" smtClean="0"/>
            <a:t>(наименование учебных предметов, предметных областей)</a:t>
          </a:r>
          <a:endParaRPr lang="ru-RU" sz="1600" dirty="0"/>
        </a:p>
      </dgm:t>
    </dgm:pt>
    <dgm:pt modelId="{26608536-8003-457D-8037-AA445AB50D80}" type="parTrans" cxnId="{657E0E55-0CE0-4078-8696-A595CFD02FCE}">
      <dgm:prSet/>
      <dgm:spPr/>
      <dgm:t>
        <a:bodyPr/>
        <a:lstStyle/>
        <a:p>
          <a:endParaRPr lang="ru-RU"/>
        </a:p>
      </dgm:t>
    </dgm:pt>
    <dgm:pt modelId="{43B57F88-DED7-4127-AB61-7145E2F4163D}" type="sibTrans" cxnId="{657E0E55-0CE0-4078-8696-A595CFD02FCE}">
      <dgm:prSet/>
      <dgm:spPr/>
      <dgm:t>
        <a:bodyPr/>
        <a:lstStyle/>
        <a:p>
          <a:endParaRPr lang="ru-RU"/>
        </a:p>
      </dgm:t>
    </dgm:pt>
    <dgm:pt modelId="{347B41BA-F0AD-4FF2-9E64-4E495B8EAC0F}">
      <dgm:prSet phldrT="[Текст]" custT="1"/>
      <dgm:spPr/>
      <dgm:t>
        <a:bodyPr/>
        <a:lstStyle/>
        <a:p>
          <a:r>
            <a:rPr lang="ru-RU" sz="1600" b="1" dirty="0" smtClean="0"/>
            <a:t>Редакция </a:t>
          </a:r>
          <a:br>
            <a:rPr lang="ru-RU" sz="1600" b="1" dirty="0" smtClean="0"/>
          </a:br>
          <a:r>
            <a:rPr lang="ru-RU" sz="1600" b="1" dirty="0" smtClean="0"/>
            <a:t>от 07.10.2022, </a:t>
          </a:r>
          <a:br>
            <a:rPr lang="ru-RU" sz="1600" b="1" dirty="0" smtClean="0"/>
          </a:br>
          <a:r>
            <a:rPr lang="ru-RU" sz="1600" b="1" dirty="0" smtClean="0"/>
            <a:t>от 29.11.2022 </a:t>
          </a:r>
          <a:r>
            <a:rPr lang="ru-RU" sz="1600" dirty="0" smtClean="0"/>
            <a:t>(наименование учебных предметов</a:t>
          </a:r>
          <a:r>
            <a:rPr lang="ru-RU" sz="1400" dirty="0" smtClean="0"/>
            <a:t>)</a:t>
          </a:r>
          <a:endParaRPr lang="ru-RU" sz="1400" dirty="0"/>
        </a:p>
      </dgm:t>
    </dgm:pt>
    <dgm:pt modelId="{B546CDFE-B893-495F-ABAA-BE9E95BA9841}" type="parTrans" cxnId="{780CE610-30CA-4EAF-B1F7-ACF5807691CF}">
      <dgm:prSet/>
      <dgm:spPr/>
      <dgm:t>
        <a:bodyPr/>
        <a:lstStyle/>
        <a:p>
          <a:endParaRPr lang="ru-RU"/>
        </a:p>
      </dgm:t>
    </dgm:pt>
    <dgm:pt modelId="{D5BC8527-3476-4DA2-B590-F4F1562C22C9}" type="sibTrans" cxnId="{780CE610-30CA-4EAF-B1F7-ACF5807691CF}">
      <dgm:prSet/>
      <dgm:spPr/>
      <dgm:t>
        <a:bodyPr/>
        <a:lstStyle/>
        <a:p>
          <a:endParaRPr lang="ru-RU"/>
        </a:p>
      </dgm:t>
    </dgm:pt>
    <dgm:pt modelId="{88E5C388-9A81-4C8D-A98C-64D7E217ECC9}" type="pres">
      <dgm:prSet presAssocID="{5E92A85D-E30C-4D39-BB52-58B815B7DD59}" presName="Name0" presStyleCnt="0">
        <dgm:presLayoutVars>
          <dgm:dir/>
          <dgm:resizeHandles val="exact"/>
        </dgm:presLayoutVars>
      </dgm:prSet>
      <dgm:spPr/>
    </dgm:pt>
    <dgm:pt modelId="{18CBB41E-E0B7-44E3-901B-35BE99E61F23}" type="pres">
      <dgm:prSet presAssocID="{423D867B-4CEE-4562-B1C4-42C530951219}" presName="node" presStyleLbl="node1" presStyleIdx="0" presStyleCnt="3" custScaleX="109427" custScaleY="148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218EC-C490-4E34-8CB4-CDF742BA364D}" type="pres">
      <dgm:prSet presAssocID="{4064B4B0-CB83-4D94-9EB6-9CDEB23CC1A5}" presName="sibTrans" presStyleLbl="sibTrans2D1" presStyleIdx="0" presStyleCnt="3" custScaleX="145529" custScaleY="131372" custLinFactNeighborX="43710" custLinFactNeighborY="-12193"/>
      <dgm:spPr>
        <a:prstGeom prst="rightArrow">
          <a:avLst/>
        </a:prstGeom>
      </dgm:spPr>
    </dgm:pt>
    <dgm:pt modelId="{E28E9DC3-993A-4F0A-A6DF-00D921E3777F}" type="pres">
      <dgm:prSet presAssocID="{4064B4B0-CB83-4D94-9EB6-9CDEB23CC1A5}" presName="connectorText" presStyleLbl="sibTrans2D1" presStyleIdx="0" presStyleCnt="3"/>
      <dgm:spPr/>
    </dgm:pt>
    <dgm:pt modelId="{269AEE29-152F-4727-8434-17EE38E03F40}" type="pres">
      <dgm:prSet presAssocID="{C2D6CBB0-15BE-485C-8AF6-000E01D30B2C}" presName="node" presStyleLbl="node1" presStyleIdx="1" presStyleCnt="3" custScaleX="117789" custScaleY="133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CF39D-70E6-4509-887B-BE719B8B0EDC}" type="pres">
      <dgm:prSet presAssocID="{43B57F88-DED7-4127-AB61-7145E2F4163D}" presName="sibTrans" presStyleLbl="sibTrans2D1" presStyleIdx="1" presStyleCnt="3" custAng="10800000"/>
      <dgm:spPr>
        <a:prstGeom prst="leftArrow">
          <a:avLst/>
        </a:prstGeom>
      </dgm:spPr>
    </dgm:pt>
    <dgm:pt modelId="{A798D95E-75AF-4908-9496-A315B63117A8}" type="pres">
      <dgm:prSet presAssocID="{43B57F88-DED7-4127-AB61-7145E2F4163D}" presName="connectorText" presStyleLbl="sibTrans2D1" presStyleIdx="1" presStyleCnt="3"/>
      <dgm:spPr/>
    </dgm:pt>
    <dgm:pt modelId="{757DBC89-E2CA-443E-9BA8-763A23D2BEC4}" type="pres">
      <dgm:prSet presAssocID="{347B41BA-F0AD-4FF2-9E64-4E495B8EAC0F}" presName="node" presStyleLbl="node1" presStyleIdx="2" presStyleCnt="3" custScaleX="114869" custScaleY="127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A87EA-E87B-4C58-8CBD-9E92D250D3F2}" type="pres">
      <dgm:prSet presAssocID="{D5BC8527-3476-4DA2-B590-F4F1562C22C9}" presName="sibTrans" presStyleLbl="sibTrans2D1" presStyleIdx="2" presStyleCnt="3" custScaleX="152508" custScaleY="131729" custLinFactNeighborX="-60100" custLinFactNeighborY="-9754"/>
      <dgm:spPr>
        <a:prstGeom prst="mathEqual">
          <a:avLst/>
        </a:prstGeom>
      </dgm:spPr>
    </dgm:pt>
    <dgm:pt modelId="{E5672E6B-8545-4FCA-B567-A00CD76E4ADC}" type="pres">
      <dgm:prSet presAssocID="{D5BC8527-3476-4DA2-B590-F4F1562C22C9}" presName="connectorText" presStyleLbl="sibTrans2D1" presStyleIdx="2" presStyleCnt="3"/>
      <dgm:spPr/>
    </dgm:pt>
  </dgm:ptLst>
  <dgm:cxnLst>
    <dgm:cxn modelId="{9CAF9364-67B3-4752-A1FC-85F89929FB3D}" srcId="{5E92A85D-E30C-4D39-BB52-58B815B7DD59}" destId="{423D867B-4CEE-4562-B1C4-42C530951219}" srcOrd="0" destOrd="0" parTransId="{ABED113C-B5F0-4C7A-8177-4DE970E22778}" sibTransId="{4064B4B0-CB83-4D94-9EB6-9CDEB23CC1A5}"/>
    <dgm:cxn modelId="{780CE610-30CA-4EAF-B1F7-ACF5807691CF}" srcId="{5E92A85D-E30C-4D39-BB52-58B815B7DD59}" destId="{347B41BA-F0AD-4FF2-9E64-4E495B8EAC0F}" srcOrd="2" destOrd="0" parTransId="{B546CDFE-B893-495F-ABAA-BE9E95BA9841}" sibTransId="{D5BC8527-3476-4DA2-B590-F4F1562C22C9}"/>
    <dgm:cxn modelId="{353AFA84-5919-48EF-A305-BD57796DEC68}" type="presOf" srcId="{347B41BA-F0AD-4FF2-9E64-4E495B8EAC0F}" destId="{757DBC89-E2CA-443E-9BA8-763A23D2BEC4}" srcOrd="0" destOrd="0" presId="urn:microsoft.com/office/officeart/2005/8/layout/cycle7"/>
    <dgm:cxn modelId="{FA5CF416-295C-4A02-B063-515E15CEE083}" type="presOf" srcId="{43B57F88-DED7-4127-AB61-7145E2F4163D}" destId="{569CF39D-70E6-4509-887B-BE719B8B0EDC}" srcOrd="0" destOrd="0" presId="urn:microsoft.com/office/officeart/2005/8/layout/cycle7"/>
    <dgm:cxn modelId="{5BD1778E-86EC-4F9E-8297-5C408BEAFDE4}" type="presOf" srcId="{423D867B-4CEE-4562-B1C4-42C530951219}" destId="{18CBB41E-E0B7-44E3-901B-35BE99E61F23}" srcOrd="0" destOrd="0" presId="urn:microsoft.com/office/officeart/2005/8/layout/cycle7"/>
    <dgm:cxn modelId="{657E0E55-0CE0-4078-8696-A595CFD02FCE}" srcId="{5E92A85D-E30C-4D39-BB52-58B815B7DD59}" destId="{C2D6CBB0-15BE-485C-8AF6-000E01D30B2C}" srcOrd="1" destOrd="0" parTransId="{26608536-8003-457D-8037-AA445AB50D80}" sibTransId="{43B57F88-DED7-4127-AB61-7145E2F4163D}"/>
    <dgm:cxn modelId="{4EEA493F-B538-4F0C-897A-56048249426E}" type="presOf" srcId="{D5BC8527-3476-4DA2-B590-F4F1562C22C9}" destId="{E5672E6B-8545-4FCA-B567-A00CD76E4ADC}" srcOrd="1" destOrd="0" presId="urn:microsoft.com/office/officeart/2005/8/layout/cycle7"/>
    <dgm:cxn modelId="{DD36379A-B457-4D5A-8648-D743109D912B}" type="presOf" srcId="{D5BC8527-3476-4DA2-B590-F4F1562C22C9}" destId="{38DA87EA-E87B-4C58-8CBD-9E92D250D3F2}" srcOrd="0" destOrd="0" presId="urn:microsoft.com/office/officeart/2005/8/layout/cycle7"/>
    <dgm:cxn modelId="{66FF230A-8B79-4DAD-8860-5BE9289FE42C}" type="presOf" srcId="{4064B4B0-CB83-4D94-9EB6-9CDEB23CC1A5}" destId="{E28E9DC3-993A-4F0A-A6DF-00D921E3777F}" srcOrd="1" destOrd="0" presId="urn:microsoft.com/office/officeart/2005/8/layout/cycle7"/>
    <dgm:cxn modelId="{F5B55B61-2688-4EC3-9344-DB988C89AC55}" type="presOf" srcId="{C2D6CBB0-15BE-485C-8AF6-000E01D30B2C}" destId="{269AEE29-152F-4727-8434-17EE38E03F40}" srcOrd="0" destOrd="0" presId="urn:microsoft.com/office/officeart/2005/8/layout/cycle7"/>
    <dgm:cxn modelId="{18D152CE-3104-488A-B3A7-06A2D074AD49}" type="presOf" srcId="{4064B4B0-CB83-4D94-9EB6-9CDEB23CC1A5}" destId="{AA3218EC-C490-4E34-8CB4-CDF742BA364D}" srcOrd="0" destOrd="0" presId="urn:microsoft.com/office/officeart/2005/8/layout/cycle7"/>
    <dgm:cxn modelId="{24D1EA46-9F2D-4ADD-8EB0-3C19FB21FBCE}" type="presOf" srcId="{5E92A85D-E30C-4D39-BB52-58B815B7DD59}" destId="{88E5C388-9A81-4C8D-A98C-64D7E217ECC9}" srcOrd="0" destOrd="0" presId="urn:microsoft.com/office/officeart/2005/8/layout/cycle7"/>
    <dgm:cxn modelId="{13919F71-D4D3-4212-A32B-C22D8A063752}" type="presOf" srcId="{43B57F88-DED7-4127-AB61-7145E2F4163D}" destId="{A798D95E-75AF-4908-9496-A315B63117A8}" srcOrd="1" destOrd="0" presId="urn:microsoft.com/office/officeart/2005/8/layout/cycle7"/>
    <dgm:cxn modelId="{A59395DF-2253-4DCD-AE4D-E3B0E9157152}" type="presParOf" srcId="{88E5C388-9A81-4C8D-A98C-64D7E217ECC9}" destId="{18CBB41E-E0B7-44E3-901B-35BE99E61F23}" srcOrd="0" destOrd="0" presId="urn:microsoft.com/office/officeart/2005/8/layout/cycle7"/>
    <dgm:cxn modelId="{B93553EA-A660-4C1E-A73B-5CF8D730F0F6}" type="presParOf" srcId="{88E5C388-9A81-4C8D-A98C-64D7E217ECC9}" destId="{AA3218EC-C490-4E34-8CB4-CDF742BA364D}" srcOrd="1" destOrd="0" presId="urn:microsoft.com/office/officeart/2005/8/layout/cycle7"/>
    <dgm:cxn modelId="{544561F2-BAB4-4EF2-BC81-FADC80A2BDDC}" type="presParOf" srcId="{AA3218EC-C490-4E34-8CB4-CDF742BA364D}" destId="{E28E9DC3-993A-4F0A-A6DF-00D921E3777F}" srcOrd="0" destOrd="0" presId="urn:microsoft.com/office/officeart/2005/8/layout/cycle7"/>
    <dgm:cxn modelId="{59722D46-A572-40F3-90A7-4F9B88C48DF9}" type="presParOf" srcId="{88E5C388-9A81-4C8D-A98C-64D7E217ECC9}" destId="{269AEE29-152F-4727-8434-17EE38E03F40}" srcOrd="2" destOrd="0" presId="urn:microsoft.com/office/officeart/2005/8/layout/cycle7"/>
    <dgm:cxn modelId="{F4A500D5-1CE9-439A-B528-7A94AE4F8543}" type="presParOf" srcId="{88E5C388-9A81-4C8D-A98C-64D7E217ECC9}" destId="{569CF39D-70E6-4509-887B-BE719B8B0EDC}" srcOrd="3" destOrd="0" presId="urn:microsoft.com/office/officeart/2005/8/layout/cycle7"/>
    <dgm:cxn modelId="{D1B2DE68-8B0B-40FF-8F17-6E30BAE7D937}" type="presParOf" srcId="{569CF39D-70E6-4509-887B-BE719B8B0EDC}" destId="{A798D95E-75AF-4908-9496-A315B63117A8}" srcOrd="0" destOrd="0" presId="urn:microsoft.com/office/officeart/2005/8/layout/cycle7"/>
    <dgm:cxn modelId="{3D3F11A6-D400-455E-9761-6FFC240D0311}" type="presParOf" srcId="{88E5C388-9A81-4C8D-A98C-64D7E217ECC9}" destId="{757DBC89-E2CA-443E-9BA8-763A23D2BEC4}" srcOrd="4" destOrd="0" presId="urn:microsoft.com/office/officeart/2005/8/layout/cycle7"/>
    <dgm:cxn modelId="{F55B1298-002E-4021-9F6E-32FB165262F4}" type="presParOf" srcId="{88E5C388-9A81-4C8D-A98C-64D7E217ECC9}" destId="{38DA87EA-E87B-4C58-8CBD-9E92D250D3F2}" srcOrd="5" destOrd="0" presId="urn:microsoft.com/office/officeart/2005/8/layout/cycle7"/>
    <dgm:cxn modelId="{AC814DB3-2266-43BC-973C-50EC64927E43}" type="presParOf" srcId="{38DA87EA-E87B-4C58-8CBD-9E92D250D3F2}" destId="{E5672E6B-8545-4FCA-B567-A00CD76E4AD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CBB41E-E0B7-44E3-901B-35BE99E61F23}">
      <dsp:nvSpPr>
        <dsp:cNvPr id="0" name=""/>
        <dsp:cNvSpPr/>
      </dsp:nvSpPr>
      <dsp:spPr>
        <a:xfrm>
          <a:off x="2313183" y="-204307"/>
          <a:ext cx="2202249" cy="14893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Редакция </a:t>
          </a:r>
          <a:br>
            <a:rPr lang="ru-RU" sz="1800" b="1" kern="1200" dirty="0" smtClean="0"/>
          </a:br>
          <a:r>
            <a:rPr lang="ru-RU" sz="1800" b="1" kern="1200" dirty="0" smtClean="0"/>
            <a:t>от 05.10.2020 </a:t>
          </a:r>
          <a:r>
            <a:rPr lang="ru-RU" sz="1800" kern="1200" dirty="0" smtClean="0"/>
            <a:t>(наименование учебных предметов)</a:t>
          </a:r>
          <a:endParaRPr lang="ru-RU" sz="1800" kern="1200" dirty="0"/>
        </a:p>
      </dsp:txBody>
      <dsp:txXfrm>
        <a:off x="2313183" y="-204307"/>
        <a:ext cx="2202249" cy="1489341"/>
      </dsp:txXfrm>
    </dsp:sp>
    <dsp:sp modelId="{AA3218EC-C490-4E34-8CB4-CDF742BA364D}">
      <dsp:nvSpPr>
        <dsp:cNvPr id="0" name=""/>
        <dsp:cNvSpPr/>
      </dsp:nvSpPr>
      <dsp:spPr>
        <a:xfrm rot="3600000">
          <a:off x="4037723" y="1741150"/>
          <a:ext cx="1143103" cy="462682"/>
        </a:xfrm>
        <a:prstGeom prst="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600000">
        <a:off x="4037723" y="1741150"/>
        <a:ext cx="1143103" cy="462682"/>
      </dsp:txXfrm>
    </dsp:sp>
    <dsp:sp modelId="{269AEE29-152F-4727-8434-17EE38E03F40}">
      <dsp:nvSpPr>
        <dsp:cNvPr id="0" name=""/>
        <dsp:cNvSpPr/>
      </dsp:nvSpPr>
      <dsp:spPr>
        <a:xfrm>
          <a:off x="3890543" y="2745835"/>
          <a:ext cx="2370536" cy="1344670"/>
        </a:xfrm>
        <a:prstGeom prst="roundRect">
          <a:avLst>
            <a:gd name="adj" fmla="val 1000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Редакция от 01.04.2022 </a:t>
          </a:r>
          <a:r>
            <a:rPr lang="ru-RU" sz="1600" kern="1200" dirty="0" smtClean="0"/>
            <a:t>(наименование учебных предметов, предметных областей)</a:t>
          </a:r>
          <a:endParaRPr lang="ru-RU" sz="1600" kern="1200" dirty="0"/>
        </a:p>
      </dsp:txBody>
      <dsp:txXfrm>
        <a:off x="3890543" y="2745835"/>
        <a:ext cx="2370536" cy="1344670"/>
      </dsp:txXfrm>
    </dsp:sp>
    <dsp:sp modelId="{569CF39D-70E6-4509-887B-BE719B8B0EDC}">
      <dsp:nvSpPr>
        <dsp:cNvPr id="0" name=""/>
        <dsp:cNvSpPr/>
      </dsp:nvSpPr>
      <dsp:spPr>
        <a:xfrm>
          <a:off x="3006876" y="3242074"/>
          <a:ext cx="785481" cy="352192"/>
        </a:xfrm>
        <a:prstGeom prst="leftArrow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006876" y="3242074"/>
        <a:ext cx="785481" cy="352192"/>
      </dsp:txXfrm>
    </dsp:sp>
    <dsp:sp modelId="{757DBC89-E2CA-443E-9BA8-763A23D2BEC4}">
      <dsp:nvSpPr>
        <dsp:cNvPr id="0" name=""/>
        <dsp:cNvSpPr/>
      </dsp:nvSpPr>
      <dsp:spPr>
        <a:xfrm>
          <a:off x="596919" y="2778906"/>
          <a:ext cx="2311771" cy="1278529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Редакция </a:t>
          </a:r>
          <a:br>
            <a:rPr lang="ru-RU" sz="1600" b="1" kern="1200" dirty="0" smtClean="0"/>
          </a:br>
          <a:r>
            <a:rPr lang="ru-RU" sz="1600" b="1" kern="1200" dirty="0" smtClean="0"/>
            <a:t>от 07.10.2022, </a:t>
          </a:r>
          <a:br>
            <a:rPr lang="ru-RU" sz="1600" b="1" kern="1200" dirty="0" smtClean="0"/>
          </a:br>
          <a:r>
            <a:rPr lang="ru-RU" sz="1600" b="1" kern="1200" dirty="0" smtClean="0"/>
            <a:t>от 29.11.2022 </a:t>
          </a:r>
          <a:r>
            <a:rPr lang="ru-RU" sz="1600" kern="1200" dirty="0" smtClean="0"/>
            <a:t>(наименование учебных предметов</a:t>
          </a:r>
          <a:r>
            <a:rPr lang="ru-RU" sz="1400" kern="1200" dirty="0" smtClean="0"/>
            <a:t>)</a:t>
          </a:r>
          <a:endParaRPr lang="ru-RU" sz="1400" kern="1200" dirty="0"/>
        </a:p>
      </dsp:txBody>
      <dsp:txXfrm>
        <a:off x="596919" y="2778906"/>
        <a:ext cx="2311771" cy="1278529"/>
      </dsp:txXfrm>
    </dsp:sp>
    <dsp:sp modelId="{38DA87EA-E87B-4C58-8CBD-9E92D250D3F2}">
      <dsp:nvSpPr>
        <dsp:cNvPr id="0" name=""/>
        <dsp:cNvSpPr/>
      </dsp:nvSpPr>
      <dsp:spPr>
        <a:xfrm rot="18000000">
          <a:off x="1482093" y="1765647"/>
          <a:ext cx="1197922" cy="463939"/>
        </a:xfrm>
        <a:prstGeom prst="mathEqual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8000000">
        <a:off x="1482093" y="1765647"/>
        <a:ext cx="1197922" cy="463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96288F4-C2FD-46C8-8E6F-18C454449618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335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4335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AA49E31-929D-42EF-9713-6BF472487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899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F3A5BBA-F7C2-4936-AA0D-1507A153220E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300413"/>
            <a:ext cx="7957820" cy="2700338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1"/>
            <a:ext cx="4310486" cy="344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1"/>
            <a:ext cx="4310486" cy="344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84CA646-B03B-4135-8E90-AD3865BB7A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07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dirty="0" smtClean="0"/>
              <a:t>Сравнить </a:t>
            </a:r>
            <a:r>
              <a:rPr lang="ru-RU" dirty="0" err="1" smtClean="0"/>
              <a:t>ред</a:t>
            </a:r>
            <a:r>
              <a:rPr lang="ru-RU" dirty="0" smtClean="0"/>
              <a:t> приказов</a:t>
            </a:r>
            <a:r>
              <a:rPr lang="ru-RU" baseline="0" dirty="0" smtClean="0"/>
              <a:t> 545 и 195 (вступил в силу 16.05.2022), однако в </a:t>
            </a:r>
            <a:r>
              <a:rPr lang="ru-RU" baseline="0" dirty="0" err="1" smtClean="0"/>
              <a:t>соотв</a:t>
            </a:r>
            <a:r>
              <a:rPr lang="ru-RU" baseline="0" dirty="0" smtClean="0"/>
              <a:t> с письмом </a:t>
            </a:r>
            <a:r>
              <a:rPr lang="ru-RU" baseline="0" dirty="0" err="1" smtClean="0"/>
              <a:t>Минпросвещения</a:t>
            </a:r>
            <a:r>
              <a:rPr lang="ru-RU" baseline="0" dirty="0" smtClean="0"/>
              <a:t> от 11.05.2022 № АЗ-676-03 « О заполнении и выдаче аттестатов … в 2021/2022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 году» бланки в </a:t>
            </a:r>
            <a:r>
              <a:rPr lang="ru-RU" baseline="0" dirty="0" err="1" smtClean="0"/>
              <a:t>ред</a:t>
            </a:r>
            <a:r>
              <a:rPr lang="ru-RU" baseline="0" dirty="0" smtClean="0"/>
              <a:t> приказа 545 от 05.10 2020 считать действительными в 2021/2022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 году, т.е. до 01.09.2022</a:t>
            </a:r>
          </a:p>
          <a:p>
            <a:pPr marL="228600" indent="-228600">
              <a:buNone/>
            </a:pPr>
            <a:r>
              <a:rPr lang="ru-RU" baseline="0" dirty="0" smtClean="0"/>
              <a:t>(два изменения в </a:t>
            </a:r>
            <a:r>
              <a:rPr lang="ru-RU" baseline="0" dirty="0" err="1" smtClean="0"/>
              <a:t>прилож</a:t>
            </a:r>
            <a:r>
              <a:rPr lang="ru-RU" baseline="0" dirty="0" smtClean="0"/>
              <a:t> к </a:t>
            </a:r>
            <a:r>
              <a:rPr lang="ru-RU" baseline="0" dirty="0" err="1" smtClean="0"/>
              <a:t>аттест</a:t>
            </a:r>
            <a:r>
              <a:rPr lang="ru-RU" baseline="0" dirty="0" smtClean="0"/>
              <a:t> об ООО)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dirty="0" smtClean="0"/>
              <a:t>Сравнить </a:t>
            </a:r>
            <a:r>
              <a:rPr lang="ru-RU" dirty="0" err="1" smtClean="0"/>
              <a:t>ред</a:t>
            </a:r>
            <a:r>
              <a:rPr lang="ru-RU" dirty="0" smtClean="0"/>
              <a:t> приказов</a:t>
            </a:r>
            <a:r>
              <a:rPr lang="ru-RU" baseline="0" dirty="0" smtClean="0"/>
              <a:t> 545 и 195 (вступил в силу 16.05.2022), однако в </a:t>
            </a:r>
            <a:r>
              <a:rPr lang="ru-RU" baseline="0" dirty="0" err="1" smtClean="0"/>
              <a:t>соотв</a:t>
            </a:r>
            <a:r>
              <a:rPr lang="ru-RU" baseline="0" dirty="0" smtClean="0"/>
              <a:t> с письмом </a:t>
            </a:r>
            <a:r>
              <a:rPr lang="ru-RU" baseline="0" dirty="0" err="1" smtClean="0"/>
              <a:t>Минпросвещения</a:t>
            </a:r>
            <a:r>
              <a:rPr lang="ru-RU" baseline="0" dirty="0" smtClean="0"/>
              <a:t> от 11.05.2022 № АЗ-676-03 « О заполнении и выдаче аттестатов … в 2021/2022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 году» бланки в </a:t>
            </a:r>
            <a:r>
              <a:rPr lang="ru-RU" baseline="0" dirty="0" err="1" smtClean="0"/>
              <a:t>ред</a:t>
            </a:r>
            <a:r>
              <a:rPr lang="ru-RU" baseline="0" dirty="0" smtClean="0"/>
              <a:t> приказа 545 от 05.10 2020 считать действительными в 2021/2022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 году, т.е. до 01.09.2022</a:t>
            </a:r>
          </a:p>
          <a:p>
            <a:pPr marL="228600" indent="-228600">
              <a:buNone/>
            </a:pPr>
            <a:r>
              <a:rPr lang="ru-RU" baseline="0" dirty="0" smtClean="0"/>
              <a:t>(два изменения в </a:t>
            </a:r>
            <a:r>
              <a:rPr lang="ru-RU" baseline="0" dirty="0" err="1" smtClean="0"/>
              <a:t>прилож</a:t>
            </a:r>
            <a:r>
              <a:rPr lang="ru-RU" baseline="0" dirty="0" smtClean="0"/>
              <a:t> к </a:t>
            </a:r>
            <a:r>
              <a:rPr lang="ru-RU" baseline="0" dirty="0" err="1" smtClean="0"/>
              <a:t>аттест</a:t>
            </a:r>
            <a:r>
              <a:rPr lang="ru-RU" baseline="0" dirty="0" smtClean="0"/>
              <a:t> об ООО)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dirty="0" smtClean="0"/>
              <a:t>Сравнить </a:t>
            </a:r>
            <a:r>
              <a:rPr lang="ru-RU" dirty="0" err="1" smtClean="0"/>
              <a:t>ред</a:t>
            </a:r>
            <a:r>
              <a:rPr lang="ru-RU" dirty="0" smtClean="0"/>
              <a:t> приказов</a:t>
            </a:r>
            <a:r>
              <a:rPr lang="ru-RU" baseline="0" dirty="0" smtClean="0"/>
              <a:t> 545 и 195 (вступил в силу 16.05.2022), однако в </a:t>
            </a:r>
            <a:r>
              <a:rPr lang="ru-RU" baseline="0" dirty="0" err="1" smtClean="0"/>
              <a:t>соотв</a:t>
            </a:r>
            <a:r>
              <a:rPr lang="ru-RU" baseline="0" dirty="0" smtClean="0"/>
              <a:t> с письмом </a:t>
            </a:r>
            <a:r>
              <a:rPr lang="ru-RU" baseline="0" dirty="0" err="1" smtClean="0"/>
              <a:t>Минпросвещения</a:t>
            </a:r>
            <a:r>
              <a:rPr lang="ru-RU" baseline="0" dirty="0" smtClean="0"/>
              <a:t> от 11.05.2022 № АЗ-676-03 « О заполнении и выдаче аттестатов … в 2021/2022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 году» бланки в </a:t>
            </a:r>
            <a:r>
              <a:rPr lang="ru-RU" baseline="0" dirty="0" err="1" smtClean="0"/>
              <a:t>ред</a:t>
            </a:r>
            <a:r>
              <a:rPr lang="ru-RU" baseline="0" dirty="0" smtClean="0"/>
              <a:t> приказа 545 от 05.10 2020 считать действительными в 2021/2022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 году, т.е. до 01.09.2022</a:t>
            </a:r>
          </a:p>
          <a:p>
            <a:pPr marL="228600" indent="-228600">
              <a:buNone/>
            </a:pPr>
            <a:r>
              <a:rPr lang="ru-RU" baseline="0" dirty="0" smtClean="0"/>
              <a:t>(два изменения в </a:t>
            </a:r>
            <a:r>
              <a:rPr lang="ru-RU" baseline="0" dirty="0" err="1" smtClean="0"/>
              <a:t>прилож</a:t>
            </a:r>
            <a:r>
              <a:rPr lang="ru-RU" baseline="0" dirty="0" smtClean="0"/>
              <a:t> к </a:t>
            </a:r>
            <a:r>
              <a:rPr lang="ru-RU" baseline="0" dirty="0" err="1" smtClean="0"/>
              <a:t>аттест</a:t>
            </a:r>
            <a:r>
              <a:rPr lang="ru-RU" baseline="0" dirty="0" smtClean="0"/>
              <a:t> об ООО)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06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40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7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7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22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26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089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4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3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448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5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A7D1-AF6E-43DC-8D93-482C6FDA9A4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68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4B82EF6AE9B572339773A40D369F9967A77502E4CCF1C66C57C1E29046CC6A232A4E319568DF8538D4B30CD7866DD71E93B28CEAA50C1CC1EZ3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03EC7DD125A966424A3481DE3ECFFC5114B0F2F068A7C13E13F37859BE908B7C9285E12C34C8DC7B503A93A30FB2EFC11BB59g5VBM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№ 273-ФЗ «Об образовании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Российской Федерации»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Статья 12. Образовательные программы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839788" y="2137144"/>
            <a:ext cx="5157787" cy="42742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Часть 7.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Организации, осуществляющие образовательную деятельность по имеющим государственную аккредитацию основным общеобразовательным программам (за исключением образовательных программ дошкольного образования) и образовательным программам среднего профессионального образования,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разрабатывают образовательные программы в соответствии с федеральными государственными образовательными стандартами и </a:t>
            </a:r>
            <a:r>
              <a:rPr lang="ru-RU" sz="1600" b="1" strike="sngStrike" dirty="0" smtClean="0">
                <a:latin typeface="Times New Roman" pitchFamily="18" charset="0"/>
                <a:cs typeface="Times New Roman" pitchFamily="18" charset="0"/>
              </a:rPr>
              <a:t>с учетом соответствующих примерных основных образовательных программ. </a:t>
            </a:r>
            <a:endParaRPr lang="ru-RU" sz="1600" strike="sngStrik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5000" b="0" dirty="0" smtClean="0">
                <a:latin typeface="Times New Roman" pitchFamily="18" charset="0"/>
                <a:cs typeface="Times New Roman" pitchFamily="18" charset="0"/>
              </a:rPr>
              <a:t>Статья 12. Образовательные программы </a:t>
            </a:r>
          </a:p>
          <a:p>
            <a:r>
              <a:rPr lang="ru-RU" sz="5000" b="0" dirty="0" smtClean="0">
                <a:latin typeface="Times New Roman" pitchFamily="18" charset="0"/>
                <a:cs typeface="Times New Roman" pitchFamily="18" charset="0"/>
              </a:rPr>
              <a:t>(в редакции от 24.09.2022 № 371-ФЗ)</a:t>
            </a:r>
          </a:p>
          <a:p>
            <a:endParaRPr lang="ru-RU" sz="5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6172200" y="2211572"/>
            <a:ext cx="5183188" cy="42104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Часть 6.1.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Организации, осуществляющие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разрабатывают образовательные программы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федеральными государственными образовательными стандартами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соответствующими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федеральными основными общеобразовательными программами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федеральных основных общеобразовательных программ.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810816" y="999049"/>
            <a:ext cx="3069125" cy="85102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общего образования (2012)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2261" y="797660"/>
            <a:ext cx="3069125" cy="85102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Обновленные ФГОС общего образования (2021-2022)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928388" y="1648688"/>
            <a:ext cx="316872" cy="380245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4484" y="2047038"/>
            <a:ext cx="2951430" cy="4299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1-4 классы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9956" y="2483397"/>
            <a:ext cx="2951430" cy="45627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5-9 классы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9956" y="2952569"/>
            <a:ext cx="2951430" cy="4431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классы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245791" y="1850075"/>
            <a:ext cx="316872" cy="95913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28511" y="2778166"/>
            <a:ext cx="2951430" cy="5703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классы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2982" y="4016424"/>
            <a:ext cx="9055407" cy="86007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основные общеобразовательные программы общего образования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7227683" y="3358177"/>
            <a:ext cx="353085" cy="653188"/>
          </a:xfrm>
          <a:prstGeom prst="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1824273" y="3413836"/>
            <a:ext cx="353085" cy="597529"/>
          </a:xfrm>
          <a:prstGeom prst="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940460" y="5639635"/>
            <a:ext cx="1622078" cy="716822"/>
            <a:chOff x="1121122" y="5622868"/>
            <a:chExt cx="1622078" cy="716822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121122" y="5622868"/>
              <a:ext cx="1622078" cy="362929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3-4 классы </a:t>
              </a:r>
              <a:endPara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121122" y="5985797"/>
              <a:ext cx="1622078" cy="353893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7-9 классы </a:t>
              </a:r>
              <a:endPara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34978" y="5617922"/>
            <a:ext cx="223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Примечание.</a:t>
            </a:r>
            <a:endParaRPr lang="ru-RU" b="1" i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97514" y="5278618"/>
            <a:ext cx="5758004" cy="14478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Принятие решения о введении обновленных ФГОС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заявления от родителей (законных представителей)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готовность ОО к реализации обновленных ФГОС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решение коллегиального органа самоуправления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приказ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562539" y="5831870"/>
            <a:ext cx="1434975" cy="31114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852" y="293256"/>
            <a:ext cx="1065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2.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Возможный вариант реализации ФГОС и ФООП с 1 сентября 2023 года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45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5838" y="292987"/>
            <a:ext cx="875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учебный план начального общего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(приказ 992)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402" y="617517"/>
            <a:ext cx="1146168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обновленных ФГОС начального общего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31.05.2021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286):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1 (5-дневная учебная неделя) – 2 ч физической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культуры, нет предметной 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«Родной язык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литературное чтение на родном языке»</a:t>
            </a:r>
          </a:p>
          <a:p>
            <a:pPr marL="1168400" indent="-11684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2 (6-дневная учебная неделя) – 3 ч физической культуры,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предметной области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Родной язык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литературное чтение на родном языке»</a:t>
            </a:r>
          </a:p>
          <a:p>
            <a:pPr marL="1168400" indent="-11684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3 (5-дневная учебная неделя) – 2 ч физической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культуры, предметная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область «Родной язык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литературное чтение на родном языке»</a:t>
            </a:r>
          </a:p>
          <a:p>
            <a:pPr marL="1168400" indent="-11684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4 (6-дневная учебная неделя) – 2 ч физической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предмет «Родной язык», учебный предмет «Литературное чтение на родном языке»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344" y="3586348"/>
            <a:ext cx="114616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ФГОС начального общего образования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от 06.10.2009 № 373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ред.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11.12.2020)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3 (5-дневная учебная неделя) – 2 ч физической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обязательная предметная область «Родной язык и литературное чтение на родном языке»</a:t>
            </a:r>
          </a:p>
          <a:p>
            <a:pPr marL="1168400" indent="-1168400" algn="just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4 (6-дневная учебная неделя) – 2 ч физической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обязательные учебные предметы «Родной язык», «Литературное чтение на родном языке»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634" y="5438899"/>
            <a:ext cx="115903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Приказ 992, пункт 25.24:  При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реализации 1, 3 - 5 вариантов федерального учебного плана количество часов на физическую культуру составляет 2,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третий час рекомендуется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реализовывать образовательной организацией за счет часов внеурочной деятельности и (или) за счет посещения обучающимися спортивных секций, школьных спортивных клубов, включая использование учебных модулей по видам спорта.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909534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031" y="162962"/>
            <a:ext cx="10462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Федеральный учебный план основного общего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(приказ 993)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12" y="1045028"/>
            <a:ext cx="1142606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«Математика»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учебном плане и в журнале должен быть представлен 3-мя курсами/(предметами - приказ 993) : «Алгебра», «Геометрия», «Вероятность и статистика»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аттестат – «Математика» пункт 5.3 (б) приказа 546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ч – курс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«Вероятность и статистика»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7 по 9 классы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(рекомендации в письме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РФ от 03.03.2023 №03-327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spcBef>
                <a:spcPts val="60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рекомендуется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увеличить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14 учебных часов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учебного предмета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«История»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9 классе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модуля «Введение в Новейшую историю России»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(пункты 21.2.6, 21.2.7,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21.9.1.5,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27.13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приказа 1014; письмо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РФ от 03.03.2023 №03-327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ОДНКНР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5, 6 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ассы)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87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731" y="162962"/>
            <a:ext cx="9883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основного общего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993)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941" y="855025"/>
            <a:ext cx="11461687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Для обновленных ФГОС основного общего образования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(приказ </a:t>
            </a: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России от 31.05.2021       № 287)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marL="1168400" indent="-1168400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1 - 5-дневная учебная неделя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 ч физической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культуры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нет предметной области «Родной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язык и родная литература»)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168400" indent="-1168400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2 - 6-дневная учебная неделя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3 ч физической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культуры,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нет предметной области «Родной язык и родная литература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»)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168400" indent="-1168400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3 - 6-дневная учебная неделя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(с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изучением второго иностранного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языка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ч физической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культуры),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4 - 5-дневная учебная неделя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(с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изучением предметной области «Родной язык и родная литература»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ч физической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культуры),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5 - 6-дневная учебная неделя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(с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изучением предметной области «Родной язык и родная литература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»,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ч физической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культуры)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*Пункт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27.12 приказа 993 – </a:t>
            </a:r>
            <a:r>
              <a:rPr lang="ru-RU" sz="1600" i="1" dirty="0" smtClean="0"/>
              <a:t>п</a:t>
            </a:r>
            <a:r>
              <a:rPr lang="ru-RU" sz="1600" i="1" dirty="0" smtClean="0"/>
              <a:t>ри </a:t>
            </a:r>
            <a:r>
              <a:rPr lang="ru-RU" sz="1600" i="1" dirty="0" smtClean="0"/>
              <a:t>реализации 1, 3 - </a:t>
            </a:r>
            <a:r>
              <a:rPr lang="ru-RU" sz="1600" i="1" dirty="0" smtClean="0"/>
              <a:t>5 вариантов ФУП количество </a:t>
            </a:r>
            <a:r>
              <a:rPr lang="ru-RU" sz="1600" i="1" dirty="0" smtClean="0"/>
              <a:t>часов на физическую культуру составляет 2, </a:t>
            </a:r>
            <a:r>
              <a:rPr lang="ru-RU" sz="1600" b="1" i="1" dirty="0" smtClean="0"/>
              <a:t>третий час рекомендуется</a:t>
            </a:r>
            <a:r>
              <a:rPr lang="ru-RU" sz="1600" i="1" dirty="0" smtClean="0"/>
              <a:t> реализовывать </a:t>
            </a:r>
            <a:r>
              <a:rPr lang="ru-RU" sz="1600" i="1" dirty="0" smtClean="0"/>
              <a:t>за </a:t>
            </a:r>
            <a:r>
              <a:rPr lang="ru-RU" sz="1600" i="1" dirty="0" smtClean="0"/>
              <a:t>счет часов внеурочной деятельности и (или) за счет посещения обучающимися спортивных секций, школьных спортивных клубов, включая использование учебных модулей по видам спорта</a:t>
            </a:r>
            <a:r>
              <a:rPr lang="ru-RU" sz="1600" i="1" dirty="0" smtClean="0"/>
              <a:t>.</a:t>
            </a:r>
            <a:endParaRPr lang="ru-RU" sz="1600" i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97941" y="5367647"/>
            <a:ext cx="1146168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ФГОС основного общего образования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17.12.2010 № 1897 (в ред. от 08.11.2022)</a:t>
            </a:r>
          </a:p>
          <a:p>
            <a:pPr algn="just">
              <a:spcBef>
                <a:spcPts val="600"/>
              </a:spcBef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Варианты не предложены / возможна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предложенных вариантов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 7-9-х классах, если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ранее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были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изучены (изучаются)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учебные предметы «Родной язык», «Родная литература», «Второй иностранный язык»</a:t>
            </a:r>
          </a:p>
        </p:txBody>
      </p:sp>
    </p:spTree>
    <p:extLst>
      <p:ext uri="{BB962C8B-B14F-4D97-AF65-F5344CB8AC3E}">
        <p14:creationId xmlns="" xmlns:p14="http://schemas.microsoft.com/office/powerpoint/2010/main" val="3993870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639" y="344032"/>
            <a:ext cx="11340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среднего общего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 (10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1014)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384" y="795647"/>
            <a:ext cx="1150719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план профиля обучения и (или) индивидуальный учебный план должны содержать не менее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 учебных предметов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(русский язык, литература, математика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(п. 27.8, 27.9 приказа 1014),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иностранный язык, информатика, физика, химия, биология, история, обществознание, география, физическая культура, основы безопасности жизнедеятельности) и предусматривать изучение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менее 2 учебных предметов на углубленном уровне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соответствующей профилю обучения предметной области и (или) смежной с ней предметной области;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ФООП представлены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варианты учебных планов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профилям обучения: естественно-научный (1 вариант), гуманитарный (6 вариантов), социально-экономический (3 варианта), технологический (2 варианта), универсальный (1 вариант), а также примеры учебных планов с изучением родных языков;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предмет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"Математика"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 в виде трех учебных курсов: "Алгебра и начала математического анализа", "Геометрия", "Вероятность и статистика» (п. 27.20 приказа 1014 (варианты примерных учебных планов профилей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вариантов ФУП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естественно-научного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гуманитарного, социально-экономического,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технологического профилей – 2 часа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физической культуры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3-ий час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рекомендуется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реализовывать образовательной организацией за счет часов внеурочной деятельности и (или) за счет посещения обучающимися спортивных секций школьных спортивных клубов, включая использование учебных модулей по видам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спорта (пункт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27.14)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791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5838" y="344032"/>
            <a:ext cx="875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среднего общего образования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(11 класс)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169" y="1285592"/>
            <a:ext cx="1119008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завершаем реализацию действующего учебного плана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(пункт 27.20 приказа 1014 - образовательная организация до 01.09.2025 может реализовывать учебный план соответствующего профиля обучения для обучающихся, принятых на обучение на уровень среднего общего образования в соответствии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ФГОС СОО, утвержденный приказом Министерства образования и науки Российской Федерации от 17.05.2012 N 413 (в редакции приказа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России от 11.12.2020 N 712)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рабочие программы по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«Русский язык», «Литература», «История»,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«Обществознание», «География»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«Основы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безопасности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жизнедеятельности»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должны быть приведены в соответствие с требования ФООП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(федеральных рабочих программ учебных предметов)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069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5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Внесены изменения в нормативные акты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776177"/>
            <a:ext cx="10515600" cy="580559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9851" y="744279"/>
            <a:ext cx="11121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Приказ Министерства просвещения РФ от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05.10.2020 №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546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утверждении порядка заполнения, учета и выдачи аттестатов об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основном общем и среднем общем образовании 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дубликатов»</a:t>
            </a: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редакции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.02.2023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130)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 l="1544" r="1887" b="37546"/>
          <a:stretch>
            <a:fillRect/>
          </a:stretch>
        </p:blipFill>
        <p:spPr bwMode="auto">
          <a:xfrm>
            <a:off x="356260" y="1804987"/>
            <a:ext cx="11435937" cy="466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5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Внесены изменения в нормативные акты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776177"/>
            <a:ext cx="10515600" cy="580559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008" y="744279"/>
            <a:ext cx="117090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 Правительства РФ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.05.2021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825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федеральной информационной системе «Федеральный реестр сведений о документах об образовании и (или) о квалификации, документах об обучении»</a:t>
            </a: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редакции постановления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.11.2022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2136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 l="2264" t="17216" r="2128" b="11905"/>
          <a:stretch>
            <a:fillRect/>
          </a:stretch>
        </p:blipFill>
        <p:spPr bwMode="auto">
          <a:xfrm>
            <a:off x="510639" y="1698171"/>
            <a:ext cx="11340935" cy="483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43" y="178859"/>
            <a:ext cx="11186554" cy="2081191"/>
          </a:xfrm>
        </p:spPr>
        <p:txBody>
          <a:bodyPr>
            <a:noAutofit/>
          </a:bodyPr>
          <a:lstStyle/>
          <a:p>
            <a:pPr marL="342900" indent="-34290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РФ от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05.10.2020 №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545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утверждении образцов и описаний аттестатов об основном общем и среднем общем образовании и приложений к ним» 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редакции приказов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01.04.2022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195, от 07.10.2022 № 890, от 29.11.2022 № 1043)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979" y="1490024"/>
            <a:ext cx="10515600" cy="83831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 algn="ctr">
              <a:buNone/>
            </a:pPr>
            <a:r>
              <a:rPr lang="ru-RU" sz="2000" dirty="0" smtClean="0"/>
              <a:t>В ЧАСТИ </a:t>
            </a:r>
            <a:r>
              <a:rPr lang="ru-RU" sz="2000" dirty="0" smtClean="0">
                <a:solidFill>
                  <a:srgbClr val="FF0000"/>
                </a:solidFill>
              </a:rPr>
              <a:t>ОБРАЗЦА </a:t>
            </a:r>
            <a:r>
              <a:rPr lang="ru-RU" sz="2000" dirty="0" smtClean="0">
                <a:solidFill>
                  <a:srgbClr val="FF0000"/>
                </a:solidFill>
              </a:rPr>
              <a:t>ПРИЛОЖЕНИЯ К АТТЕСТАТУ ОБ ОСНОВНОМ ОБЩЕМ ОБРАЗОВАНИИ/АТТЕСТАТУ ОБ ОСНОВНОМ ОБЩЕМ ОБРАЗОВАНИИ С ОТЛИЧИЕМ 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9851" y="744279"/>
            <a:ext cx="11121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2218268" y="2556933"/>
          <a:ext cx="6858000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3177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от 24.09.2022 № 371-ФЗ  «О внесении изменений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Федеральный закон «Об образовании  в Российской Федерации» 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статью 1 Федерального закона «Об обязательных требованиях в Российской Федерации»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670" y="2264735"/>
            <a:ext cx="10939130" cy="391222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400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4 статьи 3: 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Основные общеобразовательные программы подлежат приведению в соответствие с федеральными основными общеобразовательными программами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позднее 1 сентября 2023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3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основные общеобразовательные программы: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670" y="2264735"/>
            <a:ext cx="10939130" cy="391222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400" dirty="0" smtClean="0"/>
              <a:t>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953" y="978195"/>
            <a:ext cx="113981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16.11.2022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992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образовательной программы начального общего образования» (вступил в силу 02.01.2023)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16.11.2022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993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образовательной программы основного общего образования» (вступил в силу 02.01.2023)</a:t>
            </a:r>
          </a:p>
          <a:p>
            <a:pPr marL="342900" indent="-342900">
              <a:buFontTx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23.11.2022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1014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образовательной программы среднего общего образования» (вступил в силу 02.01.2023)</a:t>
            </a:r>
          </a:p>
          <a:p>
            <a:pPr marL="342900" indent="-342900">
              <a:buFontTx/>
              <a:buAutoNum type="arabicPeriod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стандарты, реализуемые в 2023/2024 учебном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3447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РФ от 31.05.2021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286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начального общего образования»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редакции приказа                   № 955 от 08.11.2022).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06.10.2009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373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 утверждении и введении в действие федерального государственного образовательного стандарта начального общего образования» (в редакции приказа                   № 712 от 11.12.2020)</a:t>
            </a: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7230140" y="1825625"/>
            <a:ext cx="4123660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1-2 классы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3-4 классы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7655442" y="1828800"/>
            <a:ext cx="978408" cy="552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602280" y="3997842"/>
            <a:ext cx="1031358" cy="584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стандарты, реализуемые в 2023/2024 учебном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3447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РФ от 31.05.2021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287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основного общего образования»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редакции приказа                   № 955 от 08.11.2022).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17.12.2010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1897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основного общего образования» (в редакции приказа № 955 от 08.11.2022)</a:t>
            </a: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7230140" y="1825625"/>
            <a:ext cx="412366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5-6 классы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7-9 классы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7655442" y="1828800"/>
            <a:ext cx="978408" cy="552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602280" y="3997842"/>
            <a:ext cx="1031358" cy="584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стандарты, реализуемые в 2023/2024 учебном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3447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17.05.2012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413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среднего общего образования»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редакции приказа  № 732 от 12.08.2022).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17.05.2012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413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среднего общего образования»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редакции приказа № 712 от 11.12.2020)</a:t>
            </a: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7230140" y="1825625"/>
            <a:ext cx="412366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классы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классы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7655442" y="1828800"/>
            <a:ext cx="978408" cy="552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602280" y="3997842"/>
            <a:ext cx="1031358" cy="584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2023/2024 учебном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 l="22135" t="22711" r="21036" b="47436"/>
          <a:stretch>
            <a:fillRect/>
          </a:stretch>
        </p:blipFill>
        <p:spPr bwMode="auto">
          <a:xfrm>
            <a:off x="329610" y="978194"/>
            <a:ext cx="11610754" cy="536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2023/2024 учебном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 l="23370" t="24359" r="21423" b="32784"/>
          <a:stretch>
            <a:fillRect/>
          </a:stretch>
        </p:blipFill>
        <p:spPr bwMode="auto">
          <a:xfrm>
            <a:off x="463138" y="795647"/>
            <a:ext cx="11352810" cy="562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633743" y="1457609"/>
            <a:ext cx="9543410" cy="4427144"/>
            <a:chOff x="932507" y="1575304"/>
            <a:chExt cx="8409161" cy="442714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245382" y="1575304"/>
              <a:ext cx="3069125" cy="851026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ФГОС общего образования (2009-2012)</a:t>
              </a:r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932507" y="1575304"/>
              <a:ext cx="8409161" cy="4427144"/>
              <a:chOff x="932507" y="570369"/>
              <a:chExt cx="8409161" cy="4427144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932507" y="570369"/>
                <a:ext cx="3069125" cy="851026"/>
              </a:xfrm>
              <a:prstGeom prst="round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Обновленные ФГОС общего образования (2021-2022)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Стрелка вниз 4"/>
              <p:cNvSpPr/>
              <p:nvPr/>
            </p:nvSpPr>
            <p:spPr>
              <a:xfrm>
                <a:off x="2281473" y="1421395"/>
                <a:ext cx="316872" cy="380245"/>
              </a:xfrm>
              <a:prstGeom prst="downArrow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050202" y="1801640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1-2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050202" y="2372008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5-6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050202" y="2942376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Стрелка вниз 9"/>
              <p:cNvSpPr/>
              <p:nvPr/>
            </p:nvSpPr>
            <p:spPr>
              <a:xfrm>
                <a:off x="7621509" y="1421395"/>
                <a:ext cx="316872" cy="380245"/>
              </a:xfrm>
              <a:prstGeom prst="downArrow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6390238" y="1801640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3-4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6390238" y="2372008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7-9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390238" y="2942376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1050202" y="4137434"/>
                <a:ext cx="8291466" cy="860079"/>
              </a:xfrm>
              <a:prstGeom prst="round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Федеральные основные общеобразовательные программы общего образования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Стрелка вверх 14"/>
              <p:cNvSpPr/>
              <p:nvPr/>
            </p:nvSpPr>
            <p:spPr>
              <a:xfrm>
                <a:off x="7585296" y="3539905"/>
                <a:ext cx="353085" cy="597529"/>
              </a:xfrm>
              <a:prstGeom prst="upArrow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Стрелка вверх 15"/>
              <p:cNvSpPr/>
              <p:nvPr/>
            </p:nvSpPr>
            <p:spPr>
              <a:xfrm>
                <a:off x="2263366" y="3539905"/>
                <a:ext cx="353085" cy="597529"/>
              </a:xfrm>
              <a:prstGeom prst="upArrow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437585" y="675414"/>
            <a:ext cx="1065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1.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Обязательный вариант реализации ФГОС и ФООП с 1 сентября 2023 года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594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7497</TotalTime>
  <Words>1956</Words>
  <Application>Microsoft Office PowerPoint</Application>
  <PresentationFormat>Произвольный</PresentationFormat>
  <Paragraphs>154</Paragraphs>
  <Slides>18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Федеральный закон от 29.12.2012 № 273-ФЗ «Об образовании  в Российской Федерации»</vt:lpstr>
      <vt:lpstr>Федеральный закон от 24.09.2022 № 371-ФЗ  «О внесении изменений  в Федеральный закон «Об образовании  в Российской Федерации» и  статью 1 Федерального закона «Об обязательных требованиях в Российской Федерации»                 </vt:lpstr>
      <vt:lpstr>Федеральные основные общеобразовательные программы:</vt:lpstr>
      <vt:lpstr>Федеральные государственные образовательные стандарты, реализуемые в 2023/2024 учебном году</vt:lpstr>
      <vt:lpstr>Федеральные государственные образовательные стандарты, реализуемые в 2023/2024 учебном году</vt:lpstr>
      <vt:lpstr>Федеральные государственные образовательные стандарты, реализуемые в 2023/2024 учебном году</vt:lpstr>
      <vt:lpstr>К 2023/2024 учебном году</vt:lpstr>
      <vt:lpstr>К 2023/2024 учебном году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Внесены изменения в нормативные акты</vt:lpstr>
      <vt:lpstr>Внесены изменения в нормативные акты</vt:lpstr>
      <vt:lpstr>Приказ Министерства просвещения РФ от 05.10.2020 № 545 «Об утверждении образцов и описаний аттестатов об основном общем и среднем общем образовании и приложений к ним»  (в редакции приказов от 01.04.2022 № 195, от 07.10.2022 № 890, от 29.11.2022 № 1043)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независимой системы оценки качества работы организаций в сфере образования</dc:title>
  <dc:creator>User</dc:creator>
  <cp:lastModifiedBy>User</cp:lastModifiedBy>
  <cp:revision>1478</cp:revision>
  <cp:lastPrinted>2017-08-29T04:36:54Z</cp:lastPrinted>
  <dcterms:created xsi:type="dcterms:W3CDTF">2015-01-29T05:47:46Z</dcterms:created>
  <dcterms:modified xsi:type="dcterms:W3CDTF">2023-04-21T07:46:01Z</dcterms:modified>
</cp:coreProperties>
</file>