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7" r:id="rId2"/>
    <p:sldId id="276" r:id="rId3"/>
    <p:sldId id="258" r:id="rId4"/>
    <p:sldId id="267" r:id="rId5"/>
    <p:sldId id="259" r:id="rId6"/>
    <p:sldId id="261" r:id="rId7"/>
    <p:sldId id="262" r:id="rId8"/>
    <p:sldId id="273" r:id="rId9"/>
    <p:sldId id="263" r:id="rId10"/>
    <p:sldId id="264" r:id="rId11"/>
    <p:sldId id="265" r:id="rId12"/>
    <p:sldId id="272" r:id="rId13"/>
    <p:sldId id="274" r:id="rId14"/>
    <p:sldId id="275" r:id="rId15"/>
    <p:sldId id="268" r:id="rId16"/>
  </p:sldIdLst>
  <p:sldSz cx="9144000" cy="6858000" type="screen4x3"/>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105" autoAdjust="0"/>
  </p:normalViewPr>
  <p:slideViewPr>
    <p:cSldViewPr>
      <p:cViewPr>
        <p:scale>
          <a:sx n="118" d="100"/>
          <a:sy n="118" d="100"/>
        </p:scale>
        <p:origin x="-1434" y="-3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EF35F2F9-6B74-43E0-99AE-3C1A639A0FFB}" type="datetimeFigureOut">
              <a:rPr lang="ru-RU" smtClean="0"/>
              <a:t>26.04.2023</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9BEFA460-0564-4EF3-BF1C-D1384603DD7B}" type="slidenum">
              <a:rPr lang="ru-RU" smtClean="0"/>
              <a:t>‹#›</a:t>
            </a:fld>
            <a:endParaRPr lang="ru-RU"/>
          </a:p>
        </p:txBody>
      </p:sp>
    </p:spTree>
    <p:extLst>
      <p:ext uri="{BB962C8B-B14F-4D97-AF65-F5344CB8AC3E}">
        <p14:creationId xmlns:p14="http://schemas.microsoft.com/office/powerpoint/2010/main" val="801479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plus.1obraz.ru/#/document/99/902389617/XA00MKK2OA/"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plus.1obraz.ru/#/document/97/502839/infobar-attachment/" TargetMode="External"/><Relationship Id="rId5" Type="http://schemas.openxmlformats.org/officeDocument/2006/relationships/hyperlink" Target="https://plus.1obraz.ru/#/document/99/902254916/XA00MAM2NB/" TargetMode="External"/><Relationship Id="rId4" Type="http://schemas.openxmlformats.org/officeDocument/2006/relationships/hyperlink" Target="https://plus.1obraz.ru/#/document/99/607175848/XA00MBO2NG/"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plus.1obraz.ru/#/document/99/902389617/XA00MKK2OA/"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s://plus.1obraz.ru/#/document/97/502840/infobar-attachment/" TargetMode="External"/><Relationship Id="rId4" Type="http://schemas.openxmlformats.org/officeDocument/2006/relationships/hyperlink" Target="https://plus.1obraz.ru/#/document/99/902350579/XA00MA42N8/"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plus.1obraz.ru/#/document/99/902350579/XA00M7U2MN/"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plus.1obraz.ru/#/document/97/502840/infobar-attachment/"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plus.1obraz.ru/#/document/97/502838/infobar-attachment/"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plus.1obraz.ru/#/document/99/902180656/XA00M6Q2MH/" TargetMode="External"/><Relationship Id="rId5" Type="http://schemas.openxmlformats.org/officeDocument/2006/relationships/hyperlink" Target="https://plus.1obraz.ru/#/document/99/607175842/XA00M3C2MF/" TargetMode="External"/><Relationship Id="rId4" Type="http://schemas.openxmlformats.org/officeDocument/2006/relationships/hyperlink" Target="https://plus.1obraz.ru/#/document/99/902389617/XA00MC82N9/"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plus.1obraz.ru/#/document/97/502839/infobar-attachment/"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plus.1obraz.ru/#/document/99/902254916/XA00MA42N8/" TargetMode="External"/><Relationship Id="rId5" Type="http://schemas.openxmlformats.org/officeDocument/2006/relationships/hyperlink" Target="https://plus.1obraz.ru/#/document/99/607175848/XA00M8U2MR/" TargetMode="External"/><Relationship Id="rId4" Type="http://schemas.openxmlformats.org/officeDocument/2006/relationships/hyperlink" Target="https://plus.1obraz.ru/#/document/99/902389617/XA00MC82N9/"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plus.1obraz.ru/#/document/97/502840/infobar-attachment/"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plus.1obraz.ru/#/document/99/902350579/XA00M9I2N5/" TargetMode="External"/><Relationship Id="rId4" Type="http://schemas.openxmlformats.org/officeDocument/2006/relationships/hyperlink" Target="https://plus.1obraz.ru/#/document/99/902389617/XA00MC82N9/" TargetMode="Externa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s://plus.1obraz.ru/#/document/97/502838/infobar-attachment/" TargetMode="External"/><Relationship Id="rId3" Type="http://schemas.openxmlformats.org/officeDocument/2006/relationships/hyperlink" Target="https://plus.1obraz.ru/#/document/99/607175842/XA00MB62ND/" TargetMode="External"/><Relationship Id="rId7" Type="http://schemas.openxmlformats.org/officeDocument/2006/relationships/hyperlink" Target="https://plus.1obraz.ru/#/document/99/902180656/XA00M662MB/"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plus.1obraz.ru/#/document/99/607175842/XA00M2O2MB/" TargetMode="External"/><Relationship Id="rId5" Type="http://schemas.openxmlformats.org/officeDocument/2006/relationships/hyperlink" Target="https://plus.1obraz.ru/#/document/99/902389617/XA00MJ42NU/" TargetMode="External"/><Relationship Id="rId4" Type="http://schemas.openxmlformats.org/officeDocument/2006/relationships/hyperlink" Target="https://plus.1obraz.ru/#/document/99/902180656/XA00MB82NE/"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BEFA460-0564-4EF3-BF1C-D1384603DD7B}" type="slidenum">
              <a:rPr lang="ru-RU" smtClean="0"/>
              <a:t>1</a:t>
            </a:fld>
            <a:endParaRPr lang="ru-RU"/>
          </a:p>
        </p:txBody>
      </p:sp>
    </p:spTree>
    <p:extLst>
      <p:ext uri="{BB962C8B-B14F-4D97-AF65-F5344CB8AC3E}">
        <p14:creationId xmlns:p14="http://schemas.microsoft.com/office/powerpoint/2010/main" val="23450205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Обсудите с коллегами, какой вариант </a:t>
            </a:r>
            <a:r>
              <a:rPr lang="ru-RU" sz="1200" b="1" kern="1200" dirty="0" smtClean="0">
                <a:solidFill>
                  <a:schemeClr val="tx1"/>
                </a:solidFill>
                <a:effectLst/>
                <a:latin typeface="+mn-lt"/>
                <a:ea typeface="+mn-ea"/>
                <a:cs typeface="+mn-cs"/>
              </a:rPr>
              <a:t>учебного плана </a:t>
            </a:r>
            <a:r>
              <a:rPr lang="ru-RU" sz="1200" kern="1200" dirty="0" smtClean="0">
                <a:solidFill>
                  <a:schemeClr val="tx1"/>
                </a:solidFill>
                <a:effectLst/>
                <a:latin typeface="+mn-lt"/>
                <a:ea typeface="+mn-ea"/>
                <a:cs typeface="+mn-cs"/>
              </a:rPr>
              <a:t>больше подходит вашей школе. При выборе учтите количество учебных дней в неделе – пять или шесть. Если нет подходящего варианта – оставьте план из своей ООП ООО. Например, перераспределите время изучения предметов, по которым не проводится ГИА, в пользу других, в том числе на организацию углубленного изучения и профильное обучение (</a:t>
            </a:r>
            <a:r>
              <a:rPr lang="ru-RU" sz="1200" kern="1200" dirty="0" smtClean="0">
                <a:solidFill>
                  <a:schemeClr val="tx1"/>
                </a:solidFill>
                <a:effectLst/>
                <a:latin typeface="+mn-lt"/>
                <a:ea typeface="+mn-ea"/>
                <a:cs typeface="+mn-cs"/>
                <a:hlinkClick r:id="rId3"/>
              </a:rPr>
              <a:t>ч. 6.2 ст. 12 Федерального закона от 29.12.2012 № 273-ФЗ</a:t>
            </a:r>
            <a:r>
              <a:rPr lang="ru-RU" sz="1200" kern="1200" dirty="0" smtClean="0">
                <a:solidFill>
                  <a:schemeClr val="tx1"/>
                </a:solidFill>
                <a:effectLst/>
                <a:latin typeface="+mn-lt"/>
                <a:ea typeface="+mn-ea"/>
                <a:cs typeface="+mn-cs"/>
              </a:rPr>
              <a:t>).</a:t>
            </a:r>
          </a:p>
          <a:p>
            <a:r>
              <a:rPr lang="ru-RU" sz="1200" kern="1200" dirty="0" smtClean="0">
                <a:solidFill>
                  <a:schemeClr val="tx1"/>
                </a:solidFill>
                <a:effectLst/>
                <a:latin typeface="+mn-lt"/>
                <a:ea typeface="+mn-ea"/>
                <a:cs typeface="+mn-cs"/>
              </a:rPr>
              <a:t>При копировании федерального учебного плана скорректируйте количество часов обязательной и формируемой части программы так, чтобы соблюдалась пропорция 70/30 (</a:t>
            </a:r>
            <a:r>
              <a:rPr lang="ru-RU" sz="1200" kern="1200" dirty="0" smtClean="0">
                <a:solidFill>
                  <a:schemeClr val="tx1"/>
                </a:solidFill>
                <a:effectLst/>
                <a:latin typeface="+mn-lt"/>
                <a:ea typeface="+mn-ea"/>
                <a:cs typeface="+mn-cs"/>
                <a:hlinkClick r:id="rId4"/>
              </a:rPr>
              <a:t>п. 26 ФГОС ООО-2021</a:t>
            </a:r>
            <a:r>
              <a:rPr lang="ru-RU" sz="1200" kern="120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hlinkClick r:id="rId5"/>
              </a:rPr>
              <a:t>п. 15 ФГОС ООО</a:t>
            </a:r>
            <a:r>
              <a:rPr lang="ru-RU" sz="1200" kern="1200" dirty="0" smtClean="0">
                <a:solidFill>
                  <a:schemeClr val="tx1"/>
                </a:solidFill>
                <a:effectLst/>
                <a:latin typeface="+mn-lt"/>
                <a:ea typeface="+mn-ea"/>
                <a:cs typeface="+mn-cs"/>
              </a:rPr>
              <a:t>). Проверяющие выпишут предписание, если нарушите требования ФГОС.</a:t>
            </a:r>
          </a:p>
          <a:p>
            <a:r>
              <a:rPr lang="ru-RU" sz="1200" kern="1200" dirty="0" smtClean="0">
                <a:solidFill>
                  <a:schemeClr val="tx1"/>
                </a:solidFill>
                <a:effectLst/>
                <a:latin typeface="+mn-lt"/>
                <a:ea typeface="+mn-ea"/>
                <a:cs typeface="+mn-cs"/>
              </a:rPr>
              <a:t>Внесите формы промежуточной аттестации – они должны быть в учебном плане по Закону об образовании.</a:t>
            </a:r>
          </a:p>
          <a:p>
            <a:r>
              <a:rPr lang="ru-RU" sz="1200" kern="1200" dirty="0" smtClean="0">
                <a:solidFill>
                  <a:schemeClr val="tx1"/>
                </a:solidFill>
                <a:effectLst/>
                <a:latin typeface="+mn-lt"/>
                <a:ea typeface="+mn-ea"/>
                <a:cs typeface="+mn-cs"/>
              </a:rPr>
              <a:t>Проверьте название предметных областей и предметов. Например, в первом варианте федерального учебного плана нет области «Родной язык и родная литература», а предмет «Родной язык» указан в области «Русский язык и литература». Это противоречит обоим ФГОС ООО. Перечень предметов не соответствует старому ФГОС ООО – нет истории России и всеобщей истории, но есть вероятность и статистика</a:t>
            </a:r>
          </a:p>
          <a:p>
            <a:r>
              <a:rPr lang="ru-RU" sz="1200" kern="1200" dirty="0" smtClean="0">
                <a:solidFill>
                  <a:schemeClr val="tx1"/>
                </a:solidFill>
                <a:effectLst/>
                <a:latin typeface="+mn-lt"/>
                <a:ea typeface="+mn-ea"/>
                <a:cs typeface="+mn-cs"/>
              </a:rPr>
              <a:t>Оставьте </a:t>
            </a:r>
            <a:r>
              <a:rPr lang="ru-RU" sz="1200" b="1" kern="1200" dirty="0" smtClean="0">
                <a:solidFill>
                  <a:schemeClr val="tx1"/>
                </a:solidFill>
                <a:effectLst/>
                <a:latin typeface="+mn-lt"/>
                <a:ea typeface="+mn-ea"/>
                <a:cs typeface="+mn-cs"/>
              </a:rPr>
              <a:t>план внеурочной деятельности </a:t>
            </a:r>
            <a:r>
              <a:rPr lang="ru-RU" sz="1200" kern="1200" dirty="0" smtClean="0">
                <a:solidFill>
                  <a:schemeClr val="tx1"/>
                </a:solidFill>
                <a:effectLst/>
                <a:latin typeface="+mn-lt"/>
                <a:ea typeface="+mn-ea"/>
                <a:cs typeface="+mn-cs"/>
              </a:rPr>
              <a:t>из своей ООП ООО. Можете скорректировать его с учетом идей из плана ФОП. Например, разработчики разрешили перенести образовательную нагрузку, реализуемую через внеурочную деятельность, на каникулы – но не более половины от общего количества часов. Внеурочную деятельность в каникулярное время можно реализовывать в рамках лагеря с дневным пребыванием на базе школы, в походах, поездках и т.д.</a:t>
            </a:r>
          </a:p>
          <a:p>
            <a:r>
              <a:rPr lang="ru-RU" sz="1200" kern="1200" dirty="0" smtClean="0">
                <a:solidFill>
                  <a:schemeClr val="tx1"/>
                </a:solidFill>
                <a:effectLst/>
                <a:latin typeface="+mn-lt"/>
                <a:ea typeface="+mn-ea"/>
                <a:cs typeface="+mn-cs"/>
              </a:rPr>
              <a:t>Оставьте </a:t>
            </a:r>
            <a:r>
              <a:rPr lang="ru-RU" sz="1200" b="1" kern="1200" dirty="0" smtClean="0">
                <a:solidFill>
                  <a:schemeClr val="tx1"/>
                </a:solidFill>
                <a:effectLst/>
                <a:latin typeface="+mn-lt"/>
                <a:ea typeface="+mn-ea"/>
                <a:cs typeface="+mn-cs"/>
              </a:rPr>
              <a:t>календарный учебный график </a:t>
            </a:r>
            <a:r>
              <a:rPr lang="ru-RU" sz="1200" kern="1200" dirty="0" smtClean="0">
                <a:solidFill>
                  <a:schemeClr val="tx1"/>
                </a:solidFill>
                <a:effectLst/>
                <a:latin typeface="+mn-lt"/>
                <a:ea typeface="+mn-ea"/>
                <a:cs typeface="+mn-cs"/>
              </a:rPr>
              <a:t>из своей ООП ООО. Разработчики ФОП указывают, что школа составляет график с учетом мнения участников образовательных отношений, региональных и этнокультурных традиций, плановых мероприятий учреждений культуры региона (</a:t>
            </a:r>
            <a:r>
              <a:rPr lang="ru-RU" sz="1200" kern="1200" dirty="0" smtClean="0">
                <a:solidFill>
                  <a:schemeClr val="tx1"/>
                </a:solidFill>
                <a:effectLst/>
                <a:latin typeface="+mn-lt"/>
                <a:ea typeface="+mn-ea"/>
                <a:cs typeface="+mn-cs"/>
                <a:hlinkClick r:id="rId6"/>
              </a:rPr>
              <a:t>п. 28.14 ФОП ООО</a:t>
            </a:r>
            <a:r>
              <a:rPr lang="ru-RU" sz="1200" kern="1200" dirty="0" smtClean="0">
                <a:solidFill>
                  <a:schemeClr val="tx1"/>
                </a:solidFill>
                <a:effectLst/>
                <a:latin typeface="+mn-lt"/>
                <a:ea typeface="+mn-ea"/>
                <a:cs typeface="+mn-cs"/>
              </a:rPr>
              <a:t>)</a:t>
            </a:r>
          </a:p>
          <a:p>
            <a:r>
              <a:rPr lang="ru-RU" sz="1200" kern="1200" dirty="0" smtClean="0">
                <a:solidFill>
                  <a:schemeClr val="tx1"/>
                </a:solidFill>
                <a:effectLst/>
                <a:latin typeface="+mn-lt"/>
                <a:ea typeface="+mn-ea"/>
                <a:cs typeface="+mn-cs"/>
              </a:rPr>
              <a:t>Добавьте в план мероприятия из собственного </a:t>
            </a:r>
            <a:r>
              <a:rPr lang="ru-RU" sz="1200" b="1" kern="1200" dirty="0" smtClean="0">
                <a:solidFill>
                  <a:schemeClr val="tx1"/>
                </a:solidFill>
                <a:effectLst/>
                <a:latin typeface="+mn-lt"/>
                <a:ea typeface="+mn-ea"/>
                <a:cs typeface="+mn-cs"/>
              </a:rPr>
              <a:t>календарного плана воспитательной работы</a:t>
            </a:r>
            <a:r>
              <a:rPr lang="ru-RU" sz="1200" kern="1200" dirty="0" smtClean="0">
                <a:solidFill>
                  <a:schemeClr val="tx1"/>
                </a:solidFill>
                <a:effectLst/>
                <a:latin typeface="+mn-lt"/>
                <a:ea typeface="+mn-ea"/>
                <a:cs typeface="+mn-cs"/>
              </a:rPr>
              <a:t>. ФОП устанавливает, что федеральный план единый для всех. Но школы вправе проводить иные мероприятия согласно федеральной рабочей программе воспитания, по ключевым направлениям воспитания и дополнительного образования детей (</a:t>
            </a:r>
            <a:r>
              <a:rPr lang="ru-RU" sz="1200" kern="1200" dirty="0" smtClean="0">
                <a:solidFill>
                  <a:schemeClr val="tx1"/>
                </a:solidFill>
                <a:effectLst/>
                <a:latin typeface="+mn-lt"/>
                <a:ea typeface="+mn-ea"/>
                <a:cs typeface="+mn-cs"/>
                <a:hlinkClick r:id="rId6"/>
              </a:rPr>
              <a:t>п. 30.3 ФОП ООО</a:t>
            </a:r>
            <a:r>
              <a:rPr lang="ru-RU" sz="1200" kern="1200" dirty="0" smtClean="0">
                <a:solidFill>
                  <a:schemeClr val="tx1"/>
                </a:solidFill>
                <a:effectLst/>
                <a:latin typeface="+mn-lt"/>
                <a:ea typeface="+mn-ea"/>
                <a:cs typeface="+mn-cs"/>
              </a:rPr>
              <a:t>)</a:t>
            </a:r>
          </a:p>
          <a:p>
            <a:r>
              <a:rPr lang="ru-RU" sz="1200" kern="1200" dirty="0" smtClean="0">
                <a:solidFill>
                  <a:schemeClr val="tx1"/>
                </a:solidFill>
                <a:effectLst/>
                <a:latin typeface="+mn-lt"/>
                <a:ea typeface="+mn-ea"/>
                <a:cs typeface="+mn-cs"/>
              </a:rPr>
              <a:t>Поручите рабочей группе оставить подраздел «</a:t>
            </a:r>
            <a:r>
              <a:rPr lang="ru-RU" sz="1200" b="1" kern="1200" dirty="0" smtClean="0">
                <a:solidFill>
                  <a:schemeClr val="tx1"/>
                </a:solidFill>
                <a:effectLst/>
                <a:latin typeface="+mn-lt"/>
                <a:ea typeface="+mn-ea"/>
                <a:cs typeface="+mn-cs"/>
              </a:rPr>
              <a:t>Система условий реализации основной образовательной </a:t>
            </a:r>
            <a:r>
              <a:rPr lang="ru-RU" sz="1200" kern="1200" dirty="0" smtClean="0">
                <a:solidFill>
                  <a:schemeClr val="tx1"/>
                </a:solidFill>
                <a:effectLst/>
                <a:latin typeface="+mn-lt"/>
                <a:ea typeface="+mn-ea"/>
                <a:cs typeface="+mn-cs"/>
              </a:rPr>
              <a:t>программы в соответствии с требованиями ФГОС ООО» из вашей действующей ООП ООО. Проверьте, соответствует ли он ФГОС</a:t>
            </a:r>
            <a:endParaRPr lang="ru-RU" dirty="0"/>
          </a:p>
        </p:txBody>
      </p:sp>
      <p:sp>
        <p:nvSpPr>
          <p:cNvPr id="4" name="Номер слайда 3"/>
          <p:cNvSpPr>
            <a:spLocks noGrp="1"/>
          </p:cNvSpPr>
          <p:nvPr>
            <p:ph type="sldNum" sz="quarter" idx="10"/>
          </p:nvPr>
        </p:nvSpPr>
        <p:spPr/>
        <p:txBody>
          <a:bodyPr/>
          <a:lstStyle/>
          <a:p>
            <a:fld id="{9BEFA460-0564-4EF3-BF1C-D1384603DD7B}" type="slidenum">
              <a:rPr lang="ru-RU" smtClean="0"/>
              <a:t>10</a:t>
            </a:fld>
            <a:endParaRPr lang="ru-RU"/>
          </a:p>
        </p:txBody>
      </p:sp>
    </p:spTree>
    <p:extLst>
      <p:ext uri="{BB962C8B-B14F-4D97-AF65-F5344CB8AC3E}">
        <p14:creationId xmlns:p14="http://schemas.microsoft.com/office/powerpoint/2010/main" val="15408745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Организационный раздел ФОП СОО содержит не все компоненты, которые требуют ФГОС СОО</a:t>
            </a:r>
          </a:p>
          <a:p>
            <a:r>
              <a:rPr lang="ru-RU" sz="1200" b="1" kern="1200" dirty="0" smtClean="0">
                <a:solidFill>
                  <a:schemeClr val="tx1"/>
                </a:solidFill>
                <a:effectLst/>
                <a:latin typeface="+mn-lt"/>
                <a:ea typeface="+mn-ea"/>
                <a:cs typeface="+mn-cs"/>
              </a:rPr>
              <a:t>Учебный план</a:t>
            </a:r>
            <a:r>
              <a:rPr lang="ru-RU" sz="1200" kern="1200" dirty="0" smtClean="0">
                <a:solidFill>
                  <a:schemeClr val="tx1"/>
                </a:solidFill>
                <a:effectLst/>
                <a:latin typeface="+mn-lt"/>
                <a:ea typeface="+mn-ea"/>
                <a:cs typeface="+mn-cs"/>
              </a:rPr>
              <a:t>: Обсудите с коллегами, какие варианты учебных планов больше подходят вашей школе. Если нет подходящего – скорректируйте предложенные. Например, перераспределите время изучения предметов, по которым не проводится ГИА, в пользу других, в том числе на организацию углубленного изучения и профильное обучение (</a:t>
            </a:r>
            <a:r>
              <a:rPr lang="ru-RU" sz="1200" kern="1200" dirty="0" smtClean="0">
                <a:solidFill>
                  <a:schemeClr val="tx1"/>
                </a:solidFill>
                <a:effectLst/>
                <a:latin typeface="+mn-lt"/>
                <a:ea typeface="+mn-ea"/>
                <a:cs typeface="+mn-cs"/>
                <a:hlinkClick r:id="rId3"/>
              </a:rPr>
              <a:t>ч. 6.2 ст. 12 Федерального закона от 29.12.2012 № 273-ФЗ</a:t>
            </a:r>
            <a:r>
              <a:rPr lang="ru-RU" sz="1200" kern="1200" dirty="0" smtClean="0">
                <a:solidFill>
                  <a:schemeClr val="tx1"/>
                </a:solidFill>
                <a:effectLst/>
                <a:latin typeface="+mn-lt"/>
                <a:ea typeface="+mn-ea"/>
                <a:cs typeface="+mn-cs"/>
              </a:rPr>
              <a:t>).</a:t>
            </a:r>
          </a:p>
          <a:p>
            <a:r>
              <a:rPr lang="ru-RU" sz="1200" kern="1200" dirty="0" smtClean="0">
                <a:solidFill>
                  <a:schemeClr val="tx1"/>
                </a:solidFill>
                <a:effectLst/>
                <a:latin typeface="+mn-lt"/>
                <a:ea typeface="+mn-ea"/>
                <a:cs typeface="+mn-cs"/>
              </a:rPr>
              <a:t>При копировании федерального учебного плана измените количество часов обязательной и формируемой части программы так, чтобы соблюдалась пропорция 60/40 (</a:t>
            </a:r>
            <a:r>
              <a:rPr lang="ru-RU" sz="1200" kern="1200" dirty="0" smtClean="0">
                <a:solidFill>
                  <a:schemeClr val="tx1"/>
                </a:solidFill>
                <a:effectLst/>
                <a:latin typeface="+mn-lt"/>
                <a:ea typeface="+mn-ea"/>
                <a:cs typeface="+mn-cs"/>
                <a:hlinkClick r:id="rId4"/>
              </a:rPr>
              <a:t>п. 15 ФГОС СОО</a:t>
            </a:r>
            <a:r>
              <a:rPr lang="ru-RU" sz="1200" kern="1200" dirty="0" smtClean="0">
                <a:solidFill>
                  <a:schemeClr val="tx1"/>
                </a:solidFill>
                <a:effectLst/>
                <a:latin typeface="+mn-lt"/>
                <a:ea typeface="+mn-ea"/>
                <a:cs typeface="+mn-cs"/>
              </a:rPr>
              <a:t>). Проверяющие выпишут предписание, если нарушите требования ФГОС.</a:t>
            </a:r>
          </a:p>
          <a:p>
            <a:r>
              <a:rPr lang="ru-RU" sz="1200" kern="1200" dirty="0" smtClean="0">
                <a:solidFill>
                  <a:schemeClr val="tx1"/>
                </a:solidFill>
                <a:effectLst/>
                <a:latin typeface="+mn-lt"/>
                <a:ea typeface="+mn-ea"/>
                <a:cs typeface="+mn-cs"/>
              </a:rPr>
              <a:t>Внесите формы промежуточной аттестации – они должны быть в учебном плане по Закону об образовании</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tx1"/>
                </a:solidFill>
                <a:effectLst/>
                <a:latin typeface="+mn-lt"/>
                <a:ea typeface="+mn-ea"/>
                <a:cs typeface="+mn-cs"/>
              </a:rPr>
              <a:t>План внеурочной деятельности</a:t>
            </a:r>
            <a:r>
              <a:rPr lang="ru-RU" sz="1200" kern="1200" dirty="0" smtClean="0">
                <a:solidFill>
                  <a:schemeClr val="tx1"/>
                </a:solidFill>
                <a:effectLst/>
                <a:latin typeface="+mn-lt"/>
                <a:ea typeface="+mn-ea"/>
                <a:cs typeface="+mn-cs"/>
              </a:rPr>
              <a:t>: Федеральный план внеурочной деятельности на уровне СОО в ФОП модифицируется в соответствии с профилями обучения. Инвариантный компонент плана внеурочной деятельности одинаков и обязателен для всех профилей. А вариативный компонент прописывается по отдельным профилям. При этом ФОП описывает внеурочную деятельность по полугодиям и каникулярным периодам для 10-х и 11-х классов по профилям.</a:t>
            </a:r>
          </a:p>
          <a:p>
            <a:r>
              <a:rPr lang="ru-RU" sz="1200" kern="1200" dirty="0" smtClean="0">
                <a:solidFill>
                  <a:schemeClr val="tx1"/>
                </a:solidFill>
                <a:effectLst/>
                <a:latin typeface="+mn-lt"/>
                <a:ea typeface="+mn-ea"/>
                <a:cs typeface="+mn-cs"/>
              </a:rPr>
              <a:t>Оставьте план внеурочной деятельности из своей ООП СОО. Можете скорректировать его с учетом идей из плана ФОП. Например, разработчики разрешили перенести образовательную нагрузку, реализуемую через внеурочную деятельность, на каникулы – в рамках лагеря с дневным пребыванием на базе школы, в походах, поездках и т.д. Можете ввести инвариантную часть плана, которая не зависит от профиля. Включите в нее: организацию жизни ученических сообществ в форме клубных встреч, участие детей в делах классного ученического коллектива и в общих коллективных делах школы; проведение ежемесячного учебного собрания по организации учебного процесса, индивидуальных и групповых консультаций;</a:t>
            </a:r>
          </a:p>
          <a:p>
            <a:r>
              <a:rPr lang="ru-RU" sz="1200" kern="1200" dirty="0" smtClean="0">
                <a:solidFill>
                  <a:schemeClr val="tx1"/>
                </a:solidFill>
                <a:effectLst/>
                <a:latin typeface="+mn-lt"/>
                <a:ea typeface="+mn-ea"/>
                <a:cs typeface="+mn-cs"/>
              </a:rPr>
              <a:t>поездки учеников 10-х классов на весенних каникулах в организации профессионального и высшего образования и их обсуждение</a:t>
            </a:r>
          </a:p>
          <a:p>
            <a:r>
              <a:rPr lang="ru-RU" sz="1200" kern="1200" dirty="0" smtClean="0">
                <a:solidFill>
                  <a:schemeClr val="tx1"/>
                </a:solidFill>
                <a:effectLst/>
                <a:latin typeface="+mn-lt"/>
                <a:ea typeface="+mn-ea"/>
                <a:cs typeface="+mn-cs"/>
              </a:rPr>
              <a:t>Оставьте </a:t>
            </a:r>
            <a:r>
              <a:rPr lang="ru-RU" sz="1200" b="1" kern="1200" dirty="0" smtClean="0">
                <a:solidFill>
                  <a:schemeClr val="tx1"/>
                </a:solidFill>
                <a:effectLst/>
                <a:latin typeface="+mn-lt"/>
                <a:ea typeface="+mn-ea"/>
                <a:cs typeface="+mn-cs"/>
              </a:rPr>
              <a:t>календарный учебный график </a:t>
            </a:r>
            <a:r>
              <a:rPr lang="ru-RU" sz="1200" kern="1200" dirty="0" smtClean="0">
                <a:solidFill>
                  <a:schemeClr val="tx1"/>
                </a:solidFill>
                <a:effectLst/>
                <a:latin typeface="+mn-lt"/>
                <a:ea typeface="+mn-ea"/>
                <a:cs typeface="+mn-cs"/>
              </a:rPr>
              <a:t>из своей ООП СОО. Разработчики ФОП указывают, что школа составляет график с учетом мнения участников образовательных отношений, региональных и этнокультурных традиций, плановых мероприятий учреждений культуры региона (</a:t>
            </a:r>
            <a:r>
              <a:rPr lang="ru-RU" sz="1200" kern="1200" dirty="0" smtClean="0">
                <a:solidFill>
                  <a:schemeClr val="tx1"/>
                </a:solidFill>
                <a:effectLst/>
                <a:latin typeface="+mn-lt"/>
                <a:ea typeface="+mn-ea"/>
                <a:cs typeface="+mn-cs"/>
                <a:hlinkClick r:id="rId5"/>
              </a:rPr>
              <a:t>п. 28.14 ФОП СОО</a:t>
            </a:r>
            <a:r>
              <a:rPr lang="ru-RU" sz="1200" kern="1200" dirty="0" smtClean="0">
                <a:solidFill>
                  <a:schemeClr val="tx1"/>
                </a:solidFill>
                <a:effectLst/>
                <a:latin typeface="+mn-lt"/>
                <a:ea typeface="+mn-ea"/>
                <a:cs typeface="+mn-cs"/>
              </a:rPr>
              <a:t>).</a:t>
            </a:r>
          </a:p>
          <a:p>
            <a:r>
              <a:rPr lang="ru-RU" sz="1200" b="1" kern="1200" dirty="0" smtClean="0">
                <a:solidFill>
                  <a:schemeClr val="tx1"/>
                </a:solidFill>
                <a:effectLst/>
                <a:latin typeface="+mn-lt"/>
                <a:ea typeface="+mn-ea"/>
                <a:cs typeface="+mn-cs"/>
              </a:rPr>
              <a:t>Календарный план воспитательной работы</a:t>
            </a:r>
            <a:r>
              <a:rPr lang="ru-RU" sz="1200" kern="1200" dirty="0" smtClean="0">
                <a:solidFill>
                  <a:schemeClr val="tx1"/>
                </a:solidFill>
                <a:effectLst/>
                <a:latin typeface="+mn-lt"/>
                <a:ea typeface="+mn-ea"/>
                <a:cs typeface="+mn-cs"/>
              </a:rPr>
              <a:t>: Добавьте в план мероприятия из собственного календарного плана воспитательной работы. ФОП устанавливает, что федеральный план единый для всех. Но школы вправе проводить иные мероприятия согласно федеральной рабочей программе воспитания, по ключевым направлениям воспитания и дополнительного образования детей (</a:t>
            </a:r>
            <a:r>
              <a:rPr lang="ru-RU" sz="1200" kern="1200" dirty="0" smtClean="0">
                <a:solidFill>
                  <a:schemeClr val="tx1"/>
                </a:solidFill>
                <a:effectLst/>
                <a:latin typeface="+mn-lt"/>
                <a:ea typeface="+mn-ea"/>
                <a:cs typeface="+mn-cs"/>
                <a:hlinkClick r:id="rId5"/>
              </a:rPr>
              <a:t>п. 30.3 ФОП СОО</a:t>
            </a:r>
            <a:r>
              <a:rPr lang="ru-RU" sz="1200" kern="1200" dirty="0" smtClean="0">
                <a:solidFill>
                  <a:schemeClr val="tx1"/>
                </a:solidFill>
                <a:effectLst/>
                <a:latin typeface="+mn-lt"/>
                <a:ea typeface="+mn-ea"/>
                <a:cs typeface="+mn-cs"/>
              </a:rPr>
              <a:t>).</a:t>
            </a:r>
          </a:p>
          <a:p>
            <a:r>
              <a:rPr lang="ru-RU" sz="1200" kern="1200" dirty="0" smtClean="0">
                <a:solidFill>
                  <a:schemeClr val="tx1"/>
                </a:solidFill>
                <a:effectLst/>
                <a:latin typeface="+mn-lt"/>
                <a:ea typeface="+mn-ea"/>
                <a:cs typeface="+mn-cs"/>
              </a:rPr>
              <a:t>Поручите рабочей группе оставить подраздел «</a:t>
            </a:r>
            <a:r>
              <a:rPr lang="ru-RU" sz="1200" b="1" kern="1200" dirty="0" smtClean="0">
                <a:solidFill>
                  <a:schemeClr val="tx1"/>
                </a:solidFill>
                <a:effectLst/>
                <a:latin typeface="+mn-lt"/>
                <a:ea typeface="+mn-ea"/>
                <a:cs typeface="+mn-cs"/>
              </a:rPr>
              <a:t>Система условий реализации основной образовательной программы </a:t>
            </a:r>
            <a:r>
              <a:rPr lang="ru-RU" sz="1200" kern="1200" dirty="0" smtClean="0">
                <a:solidFill>
                  <a:schemeClr val="tx1"/>
                </a:solidFill>
                <a:effectLst/>
                <a:latin typeface="+mn-lt"/>
                <a:ea typeface="+mn-ea"/>
                <a:cs typeface="+mn-cs"/>
              </a:rPr>
              <a:t>в соответствии с требованиями ФГОС СОО» из вашей действующей ООП СОО. Проверьте, соответствует ли он ФГОС</a:t>
            </a:r>
            <a:endParaRPr lang="ru-RU" dirty="0"/>
          </a:p>
        </p:txBody>
      </p:sp>
      <p:sp>
        <p:nvSpPr>
          <p:cNvPr id="4" name="Номер слайда 3"/>
          <p:cNvSpPr>
            <a:spLocks noGrp="1"/>
          </p:cNvSpPr>
          <p:nvPr>
            <p:ph type="sldNum" sz="quarter" idx="10"/>
          </p:nvPr>
        </p:nvSpPr>
        <p:spPr/>
        <p:txBody>
          <a:bodyPr/>
          <a:lstStyle/>
          <a:p>
            <a:fld id="{9BEFA460-0564-4EF3-BF1C-D1384603DD7B}" type="slidenum">
              <a:rPr lang="ru-RU" smtClean="0"/>
              <a:t>11</a:t>
            </a:fld>
            <a:endParaRPr lang="ru-RU"/>
          </a:p>
        </p:txBody>
      </p:sp>
    </p:spTree>
    <p:extLst>
      <p:ext uri="{BB962C8B-B14F-4D97-AF65-F5344CB8AC3E}">
        <p14:creationId xmlns:p14="http://schemas.microsoft.com/office/powerpoint/2010/main" val="9809665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9BEFA460-0564-4EF3-BF1C-D1384603DD7B}" type="slidenum">
              <a:rPr lang="ru-RU" smtClean="0"/>
              <a:t>12</a:t>
            </a:fld>
            <a:endParaRPr lang="ru-RU"/>
          </a:p>
        </p:txBody>
      </p:sp>
    </p:spTree>
    <p:extLst>
      <p:ext uri="{BB962C8B-B14F-4D97-AF65-F5344CB8AC3E}">
        <p14:creationId xmlns:p14="http://schemas.microsoft.com/office/powerpoint/2010/main" val="659016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9BEFA460-0564-4EF3-BF1C-D1384603DD7B}" type="slidenum">
              <a:rPr lang="ru-RU" smtClean="0"/>
              <a:t>13</a:t>
            </a:fld>
            <a:endParaRPr lang="ru-RU"/>
          </a:p>
        </p:txBody>
      </p:sp>
    </p:spTree>
    <p:extLst>
      <p:ext uri="{BB962C8B-B14F-4D97-AF65-F5344CB8AC3E}">
        <p14:creationId xmlns:p14="http://schemas.microsoft.com/office/powerpoint/2010/main" val="26810079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9BEFA460-0564-4EF3-BF1C-D1384603DD7B}" type="slidenum">
              <a:rPr lang="ru-RU" smtClean="0"/>
              <a:t>14</a:t>
            </a:fld>
            <a:endParaRPr lang="ru-RU"/>
          </a:p>
        </p:txBody>
      </p:sp>
    </p:spTree>
    <p:extLst>
      <p:ext uri="{BB962C8B-B14F-4D97-AF65-F5344CB8AC3E}">
        <p14:creationId xmlns:p14="http://schemas.microsoft.com/office/powerpoint/2010/main" val="5125640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BEFA460-0564-4EF3-BF1C-D1384603DD7B}" type="slidenum">
              <a:rPr lang="ru-RU" smtClean="0"/>
              <a:t>15</a:t>
            </a:fld>
            <a:endParaRPr lang="ru-RU"/>
          </a:p>
        </p:txBody>
      </p:sp>
    </p:spTree>
    <p:extLst>
      <p:ext uri="{BB962C8B-B14F-4D97-AF65-F5344CB8AC3E}">
        <p14:creationId xmlns:p14="http://schemas.microsoft.com/office/powerpoint/2010/main" val="2639396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Коллеги, предлагаем алгоритм действий, который, на наш взгляд, может стать основой дорожной карты или план-графика введения ФООП.</a:t>
            </a:r>
          </a:p>
          <a:p>
            <a:r>
              <a:rPr lang="ru-RU" dirty="0" smtClean="0"/>
              <a:t>Алгоритм представлен в нескольких направлениях, отражает деятельность по введению ФООП  заместителей по УВР, ВР и НМР.</a:t>
            </a:r>
          </a:p>
          <a:p>
            <a:r>
              <a:rPr lang="ru-RU" dirty="0" smtClean="0"/>
              <a:t>Первый блок «Организационно-управленческое обеспечение»</a:t>
            </a:r>
            <a:endParaRPr lang="ru-RU" dirty="0"/>
          </a:p>
        </p:txBody>
      </p:sp>
      <p:sp>
        <p:nvSpPr>
          <p:cNvPr id="4" name="Номер слайда 3"/>
          <p:cNvSpPr>
            <a:spLocks noGrp="1"/>
          </p:cNvSpPr>
          <p:nvPr>
            <p:ph type="sldNum" sz="quarter" idx="10"/>
          </p:nvPr>
        </p:nvSpPr>
        <p:spPr/>
        <p:txBody>
          <a:bodyPr/>
          <a:lstStyle/>
          <a:p>
            <a:fld id="{9BEFA460-0564-4EF3-BF1C-D1384603DD7B}" type="slidenum">
              <a:rPr lang="ru-RU" smtClean="0"/>
              <a:t>2</a:t>
            </a:fld>
            <a:endParaRPr lang="ru-RU"/>
          </a:p>
        </p:txBody>
      </p:sp>
    </p:spTree>
    <p:extLst>
      <p:ext uri="{BB962C8B-B14F-4D97-AF65-F5344CB8AC3E}">
        <p14:creationId xmlns:p14="http://schemas.microsoft.com/office/powerpoint/2010/main" val="2345020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9BEFA460-0564-4EF3-BF1C-D1384603DD7B}" type="slidenum">
              <a:rPr lang="ru-RU" smtClean="0"/>
              <a:t>3</a:t>
            </a:fld>
            <a:endParaRPr lang="ru-RU"/>
          </a:p>
        </p:txBody>
      </p:sp>
    </p:spTree>
    <p:extLst>
      <p:ext uri="{BB962C8B-B14F-4D97-AF65-F5344CB8AC3E}">
        <p14:creationId xmlns:p14="http://schemas.microsoft.com/office/powerpoint/2010/main" val="3351525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9BEFA460-0564-4EF3-BF1C-D1384603DD7B}" type="slidenum">
              <a:rPr lang="ru-RU" smtClean="0"/>
              <a:t>4</a:t>
            </a:fld>
            <a:endParaRPr lang="ru-RU"/>
          </a:p>
        </p:txBody>
      </p:sp>
    </p:spTree>
    <p:extLst>
      <p:ext uri="{BB962C8B-B14F-4D97-AF65-F5344CB8AC3E}">
        <p14:creationId xmlns:p14="http://schemas.microsoft.com/office/powerpoint/2010/main" val="2791281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Целевой раздел ФОП включает пояснительную записку, планируемые результаты освоения программы и систему оценки достижения планируемых результатов. Такая структура соответствует обоим ФГОС.  А вот компоненты разделов отличаются.</a:t>
            </a:r>
          </a:p>
          <a:p>
            <a:r>
              <a:rPr lang="ru-RU" sz="1200" kern="1200" dirty="0" smtClean="0">
                <a:solidFill>
                  <a:schemeClr val="tx1"/>
                </a:solidFill>
                <a:effectLst/>
                <a:latin typeface="+mn-lt"/>
                <a:ea typeface="+mn-ea"/>
                <a:cs typeface="+mn-cs"/>
              </a:rPr>
              <a:t>На примере СОО</a:t>
            </a:r>
          </a:p>
          <a:p>
            <a:r>
              <a:rPr lang="ru-RU" sz="1200" kern="1200" dirty="0" smtClean="0">
                <a:solidFill>
                  <a:schemeClr val="tx1"/>
                </a:solidFill>
                <a:effectLst/>
                <a:latin typeface="+mn-lt"/>
                <a:ea typeface="+mn-ea"/>
                <a:cs typeface="+mn-cs"/>
              </a:rPr>
              <a:t>Поручите рабочей группе в пояснительной записке написать общую характеристику ООП СОО и определить общие подходы к организации внеурочной деятельности. Этих сведений нет в ФОП, но их требует ФГОС (</a:t>
            </a:r>
            <a:r>
              <a:rPr lang="ru-RU" sz="1200" kern="1200" dirty="0" smtClean="0">
                <a:solidFill>
                  <a:schemeClr val="tx1"/>
                </a:solidFill>
                <a:effectLst/>
                <a:latin typeface="+mn-lt"/>
                <a:ea typeface="+mn-ea"/>
                <a:cs typeface="+mn-cs"/>
                <a:hlinkClick r:id="rId3"/>
              </a:rPr>
              <a:t>п. 18.1.1 ФГОС СОО</a:t>
            </a:r>
            <a:r>
              <a:rPr lang="ru-RU" sz="1200" kern="1200" dirty="0" smtClean="0">
                <a:solidFill>
                  <a:schemeClr val="tx1"/>
                </a:solidFill>
                <a:effectLst/>
                <a:latin typeface="+mn-lt"/>
                <a:ea typeface="+mn-ea"/>
                <a:cs typeface="+mn-cs"/>
              </a:rPr>
              <a:t>).</a:t>
            </a:r>
          </a:p>
          <a:p>
            <a:r>
              <a:rPr lang="ru-RU" sz="1200" kern="1200" dirty="0" smtClean="0">
                <a:solidFill>
                  <a:schemeClr val="tx1"/>
                </a:solidFill>
                <a:effectLst/>
                <a:latin typeface="+mn-lt"/>
                <a:ea typeface="+mn-ea"/>
                <a:cs typeface="+mn-cs"/>
              </a:rPr>
              <a:t>При копировании подраздела «Планируемые результаты освоения программы» попросите дополнить его планируемыми результатами освоения предметов и курсов, которых нет в ФОП – обязательных по ФГОС СОО и дополнительных, включенных с учетом мнения детей и особенностей школы.</a:t>
            </a:r>
          </a:p>
          <a:p>
            <a:r>
              <a:rPr lang="ru-RU" sz="1200" kern="1200" dirty="0" smtClean="0">
                <a:solidFill>
                  <a:schemeClr val="tx1"/>
                </a:solidFill>
                <a:effectLst/>
                <a:latin typeface="+mn-lt"/>
                <a:ea typeface="+mn-ea"/>
                <a:cs typeface="+mn-cs"/>
              </a:rPr>
              <a:t>Подраздел «Система оценки достижения планируемых результатов освоения ООП СОО» можете оставить из своей ООП СОО. При необходимости скорректируйте с учетом содержания ФОП. Если решили копировать подраздел полностью из ФОП, то доработайте под специфику вашей школы. Дополнительно укажите особенности оценки по отдельным учебным предметам в приложении к ООП СОО (</a:t>
            </a:r>
            <a:r>
              <a:rPr lang="ru-RU" sz="1200" kern="1200" dirty="0" smtClean="0">
                <a:solidFill>
                  <a:schemeClr val="tx1"/>
                </a:solidFill>
                <a:effectLst/>
                <a:latin typeface="+mn-lt"/>
                <a:ea typeface="+mn-ea"/>
                <a:cs typeface="+mn-cs"/>
                <a:hlinkClick r:id="rId4"/>
              </a:rPr>
              <a:t>п. 18.26 ФОП СОО</a:t>
            </a:r>
            <a:r>
              <a:rPr lang="ru-RU" sz="1200" kern="1200" dirty="0" smtClean="0">
                <a:solidFill>
                  <a:schemeClr val="tx1"/>
                </a:solidFill>
                <a:effectLst/>
                <a:latin typeface="+mn-lt"/>
                <a:ea typeface="+mn-ea"/>
                <a:cs typeface="+mn-cs"/>
              </a:rPr>
              <a:t>). </a:t>
            </a:r>
          </a:p>
          <a:p>
            <a:r>
              <a:rPr lang="ru-RU" sz="1200" kern="1200" dirty="0" smtClean="0">
                <a:solidFill>
                  <a:schemeClr val="tx1"/>
                </a:solidFill>
                <a:effectLst/>
                <a:latin typeface="+mn-lt"/>
                <a:ea typeface="+mn-ea"/>
                <a:cs typeface="+mn-cs"/>
              </a:rPr>
              <a:t>Включите в приложение:</a:t>
            </a:r>
          </a:p>
          <a:p>
            <a:pPr lvl="0"/>
            <a:r>
              <a:rPr lang="ru-RU" sz="1200" kern="1200" dirty="0" smtClean="0">
                <a:solidFill>
                  <a:schemeClr val="tx1"/>
                </a:solidFill>
                <a:effectLst/>
                <a:latin typeface="+mn-lt"/>
                <a:ea typeface="+mn-ea"/>
                <a:cs typeface="+mn-cs"/>
              </a:rPr>
              <a:t>список итоговых планируемых результатов с указанием этапов их формирования и способов оценки – например, текущая или тематическая, устно или письменно, практика;</a:t>
            </a:r>
          </a:p>
          <a:p>
            <a:pPr lvl="0"/>
            <a:r>
              <a:rPr lang="ru-RU" sz="1200" kern="1200" dirty="0" smtClean="0">
                <a:solidFill>
                  <a:schemeClr val="tx1"/>
                </a:solidFill>
                <a:effectLst/>
                <a:latin typeface="+mn-lt"/>
                <a:ea typeface="+mn-ea"/>
                <a:cs typeface="+mn-cs"/>
              </a:rPr>
              <a:t>требования к выставлению отметок за промежуточную аттестацию;</a:t>
            </a:r>
          </a:p>
          <a:p>
            <a:pPr lvl="0"/>
            <a:r>
              <a:rPr lang="ru-RU" sz="1200" kern="1200" dirty="0" smtClean="0">
                <a:solidFill>
                  <a:schemeClr val="tx1"/>
                </a:solidFill>
                <a:effectLst/>
                <a:latin typeface="+mn-lt"/>
                <a:ea typeface="+mn-ea"/>
                <a:cs typeface="+mn-cs"/>
              </a:rPr>
              <a:t>график контрольных мероприятий.</a:t>
            </a:r>
          </a:p>
          <a:p>
            <a:endParaRPr lang="ru-RU" sz="1200" kern="1200" dirty="0" smtClean="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9BEFA460-0564-4EF3-BF1C-D1384603DD7B}" type="slidenum">
              <a:rPr lang="ru-RU" smtClean="0"/>
              <a:t>5</a:t>
            </a:fld>
            <a:endParaRPr lang="ru-RU"/>
          </a:p>
        </p:txBody>
      </p:sp>
    </p:spTree>
    <p:extLst>
      <p:ext uri="{BB962C8B-B14F-4D97-AF65-F5344CB8AC3E}">
        <p14:creationId xmlns:p14="http://schemas.microsoft.com/office/powerpoint/2010/main" val="8427701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Основное требование к содержательному разделу: включать федеральные рабочие программы по предметам «Русский язык», «Литературное чтение», «Окружающий мир» (</a:t>
            </a:r>
            <a:r>
              <a:rPr lang="ru-RU" sz="1200" kern="1200" dirty="0" smtClean="0">
                <a:solidFill>
                  <a:schemeClr val="tx1"/>
                </a:solidFill>
                <a:effectLst/>
                <a:latin typeface="+mn-lt"/>
                <a:ea typeface="+mn-ea"/>
                <a:cs typeface="+mn-cs"/>
                <a:hlinkClick r:id="rId3"/>
              </a:rPr>
              <a:t>п. 4 ФОП НОО</a:t>
            </a:r>
            <a:r>
              <a:rPr lang="ru-RU" sz="1200" kern="120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hlinkClick r:id="rId4"/>
              </a:rPr>
              <a:t>ч. 6.3 ст. 12 Федерального закона от 29.12.2012 № 273-ФЗ</a:t>
            </a:r>
            <a:r>
              <a:rPr lang="ru-RU" sz="1200" kern="1200" dirty="0" smtClean="0">
                <a:solidFill>
                  <a:schemeClr val="tx1"/>
                </a:solidFill>
                <a:effectLst/>
                <a:latin typeface="+mn-lt"/>
                <a:ea typeface="+mn-ea"/>
                <a:cs typeface="+mn-cs"/>
              </a:rPr>
              <a:t>).</a:t>
            </a:r>
          </a:p>
          <a:p>
            <a:r>
              <a:rPr lang="ru-RU" sz="1200" kern="1200" dirty="0" smtClean="0">
                <a:solidFill>
                  <a:schemeClr val="tx1"/>
                </a:solidFill>
                <a:effectLst/>
                <a:latin typeface="+mn-lt"/>
                <a:ea typeface="+mn-ea"/>
                <a:cs typeface="+mn-cs"/>
              </a:rPr>
              <a:t>Содержательный раздел  ФОП НОО включает:</a:t>
            </a:r>
          </a:p>
          <a:p>
            <a:pPr lvl="0"/>
            <a:r>
              <a:rPr lang="ru-RU" sz="1200" kern="1200" dirty="0" smtClean="0">
                <a:solidFill>
                  <a:schemeClr val="tx1"/>
                </a:solidFill>
                <a:effectLst/>
                <a:latin typeface="+mn-lt"/>
                <a:ea typeface="+mn-ea"/>
                <a:cs typeface="+mn-cs"/>
              </a:rPr>
              <a:t>обязательные федеральные рабочие программы по русскому языку, литературному чтению и окружающему миру;</a:t>
            </a:r>
          </a:p>
          <a:p>
            <a:pPr lvl="0"/>
            <a:r>
              <a:rPr lang="ru-RU" sz="1200" kern="1200" dirty="0" smtClean="0">
                <a:solidFill>
                  <a:schemeClr val="tx1"/>
                </a:solidFill>
                <a:effectLst/>
                <a:latin typeface="+mn-lt"/>
                <a:ea typeface="+mn-ea"/>
                <a:cs typeface="+mn-cs"/>
              </a:rPr>
              <a:t>программу формирования универсальных учебных действий у учащихся;</a:t>
            </a:r>
          </a:p>
          <a:p>
            <a:pPr lvl="0"/>
            <a:r>
              <a:rPr lang="ru-RU" sz="1200" kern="1200" dirty="0" smtClean="0">
                <a:solidFill>
                  <a:schemeClr val="tx1"/>
                </a:solidFill>
                <a:effectLst/>
                <a:latin typeface="+mn-lt"/>
                <a:ea typeface="+mn-ea"/>
                <a:cs typeface="+mn-cs"/>
              </a:rPr>
              <a:t>федеральную рабочую программу воспитания.</a:t>
            </a:r>
          </a:p>
          <a:p>
            <a:r>
              <a:rPr lang="ru-RU" sz="1200" kern="1200" dirty="0" smtClean="0">
                <a:solidFill>
                  <a:schemeClr val="tx1"/>
                </a:solidFill>
                <a:effectLst/>
                <a:latin typeface="+mn-lt"/>
                <a:ea typeface="+mn-ea"/>
                <a:cs typeface="+mn-cs"/>
              </a:rPr>
              <a:t>Поручите педагогам скопировать из ФОП обязательные рабочие программы и добавить в них тематическое планирование – оно обязательно по требованиям обоих ФГОС НОО. В планировании надо указать количество академических часов, отводимых на освоение каждой темы. Также можно добавить, как учитываете рабочую программу воспитания. В ООП по новому ФГОС опишите возможность использовать электронные образовательные ресурсы по каждой теме. Добавьте в раздел рабочие программы по оставшимся обязательным предметам и модулям, предметам и курсам из формируемой части, в том числе курсам внеурочной деятельности (</a:t>
            </a:r>
            <a:r>
              <a:rPr lang="ru-RU" sz="1200" kern="1200" dirty="0" smtClean="0">
                <a:solidFill>
                  <a:schemeClr val="tx1"/>
                </a:solidFill>
                <a:effectLst/>
                <a:latin typeface="+mn-lt"/>
                <a:ea typeface="+mn-ea"/>
                <a:cs typeface="+mn-cs"/>
                <a:hlinkClick r:id="rId5"/>
              </a:rPr>
              <a:t>п. 31 ФГОС НОО-2021</a:t>
            </a:r>
            <a:r>
              <a:rPr lang="ru-RU" sz="1200" kern="1200" dirty="0" smtClean="0">
                <a:solidFill>
                  <a:schemeClr val="tx1"/>
                </a:solidFill>
                <a:effectLst/>
                <a:latin typeface="+mn-lt"/>
                <a:ea typeface="+mn-ea"/>
                <a:cs typeface="+mn-cs"/>
              </a:rPr>
              <a:t>).</a:t>
            </a:r>
          </a:p>
          <a:p>
            <a:r>
              <a:rPr lang="ru-RU" sz="1200" kern="1200" dirty="0" smtClean="0">
                <a:solidFill>
                  <a:schemeClr val="tx1"/>
                </a:solidFill>
                <a:effectLst/>
                <a:latin typeface="+mn-lt"/>
                <a:ea typeface="+mn-ea"/>
                <a:cs typeface="+mn-cs"/>
              </a:rPr>
              <a:t>В ООП, разработанную по старому ФГОС НОО, дополнительно включите программу формирования экологической культуры, здорового и безопасного образа жизни и программу коррекционной работы, если обучаете детей с ОВЗ, для которых не нужна АООП (</a:t>
            </a:r>
            <a:r>
              <a:rPr lang="ru-RU" sz="1200" kern="1200" dirty="0" smtClean="0">
                <a:solidFill>
                  <a:schemeClr val="tx1"/>
                </a:solidFill>
                <a:effectLst/>
                <a:latin typeface="+mn-lt"/>
                <a:ea typeface="+mn-ea"/>
                <a:cs typeface="+mn-cs"/>
                <a:hlinkClick r:id="rId6"/>
              </a:rPr>
              <a:t>п. 16 ФГОС НОО</a:t>
            </a:r>
            <a:r>
              <a:rPr lang="ru-RU" sz="1200" kern="1200" dirty="0" smtClean="0">
                <a:solidFill>
                  <a:schemeClr val="tx1"/>
                </a:solidFill>
                <a:effectLst/>
                <a:latin typeface="+mn-lt"/>
                <a:ea typeface="+mn-ea"/>
                <a:cs typeface="+mn-cs"/>
              </a:rPr>
              <a:t>).</a:t>
            </a:r>
          </a:p>
          <a:p>
            <a:endParaRPr lang="ru-RU" dirty="0"/>
          </a:p>
        </p:txBody>
      </p:sp>
      <p:sp>
        <p:nvSpPr>
          <p:cNvPr id="4" name="Номер слайда 3"/>
          <p:cNvSpPr>
            <a:spLocks noGrp="1"/>
          </p:cNvSpPr>
          <p:nvPr>
            <p:ph type="sldNum" sz="quarter" idx="10"/>
          </p:nvPr>
        </p:nvSpPr>
        <p:spPr/>
        <p:txBody>
          <a:bodyPr/>
          <a:lstStyle/>
          <a:p>
            <a:fld id="{9BEFA460-0564-4EF3-BF1C-D1384603DD7B}" type="slidenum">
              <a:rPr lang="ru-RU" smtClean="0"/>
              <a:t>6</a:t>
            </a:fld>
            <a:endParaRPr lang="ru-RU"/>
          </a:p>
        </p:txBody>
      </p:sp>
    </p:spTree>
    <p:extLst>
      <p:ext uri="{BB962C8B-B14F-4D97-AF65-F5344CB8AC3E}">
        <p14:creationId xmlns:p14="http://schemas.microsoft.com/office/powerpoint/2010/main" val="2886045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Основное требование к содержательному разделу: включать федеральные рабочие программы по предметам «Русский язык», «Литература», «История», «Обществознание», «География» и «Основы безопасности жизнедеятельности» (</a:t>
            </a:r>
            <a:r>
              <a:rPr lang="ru-RU" sz="1200" kern="1200" dirty="0" smtClean="0">
                <a:solidFill>
                  <a:schemeClr val="tx1"/>
                </a:solidFill>
                <a:effectLst/>
                <a:latin typeface="+mn-lt"/>
                <a:ea typeface="+mn-ea"/>
                <a:cs typeface="+mn-cs"/>
                <a:hlinkClick r:id="rId3"/>
              </a:rPr>
              <a:t>п. 4 ФОП ООО</a:t>
            </a:r>
            <a:r>
              <a:rPr lang="ru-RU" sz="1200" kern="120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hlinkClick r:id="rId4"/>
              </a:rPr>
              <a:t>ч. 6.3 ст. 12 Федерального закона от 29.12.2012 № 273-ФЗ</a:t>
            </a:r>
            <a:r>
              <a:rPr lang="ru-RU" sz="1200" kern="1200" dirty="0" smtClean="0">
                <a:solidFill>
                  <a:schemeClr val="tx1"/>
                </a:solidFill>
                <a:effectLst/>
                <a:latin typeface="+mn-lt"/>
                <a:ea typeface="+mn-ea"/>
                <a:cs typeface="+mn-cs"/>
              </a:rPr>
              <a:t>).</a:t>
            </a:r>
          </a:p>
          <a:p>
            <a:r>
              <a:rPr lang="ru-RU" sz="1200" kern="1200" dirty="0" smtClean="0">
                <a:solidFill>
                  <a:schemeClr val="tx1"/>
                </a:solidFill>
                <a:effectLst/>
                <a:latin typeface="+mn-lt"/>
                <a:ea typeface="+mn-ea"/>
                <a:cs typeface="+mn-cs"/>
              </a:rPr>
              <a:t>Содержательный раздел ФОП ООО включает:</a:t>
            </a:r>
          </a:p>
          <a:p>
            <a:pPr lvl="0"/>
            <a:r>
              <a:rPr lang="ru-RU" sz="1200" kern="1200" dirty="0" smtClean="0">
                <a:solidFill>
                  <a:schemeClr val="tx1"/>
                </a:solidFill>
                <a:effectLst/>
                <a:latin typeface="+mn-lt"/>
                <a:ea typeface="+mn-ea"/>
                <a:cs typeface="+mn-cs"/>
              </a:rPr>
              <a:t>обязательные федеральные рабочие программы по русскому языку, литературе, истории, обществознанию, географии и ОБЖ;</a:t>
            </a:r>
          </a:p>
          <a:p>
            <a:pPr lvl="0"/>
            <a:r>
              <a:rPr lang="ru-RU" sz="1200" kern="1200" dirty="0" smtClean="0">
                <a:solidFill>
                  <a:schemeClr val="tx1"/>
                </a:solidFill>
                <a:effectLst/>
                <a:latin typeface="+mn-lt"/>
                <a:ea typeface="+mn-ea"/>
                <a:cs typeface="+mn-cs"/>
              </a:rPr>
              <a:t>программу формирования универсальных учебных действий;</a:t>
            </a:r>
          </a:p>
          <a:p>
            <a:pPr lvl="0"/>
            <a:r>
              <a:rPr lang="ru-RU" sz="1200" kern="1200" dirty="0" smtClean="0">
                <a:solidFill>
                  <a:schemeClr val="tx1"/>
                </a:solidFill>
                <a:effectLst/>
                <a:latin typeface="+mn-lt"/>
                <a:ea typeface="+mn-ea"/>
                <a:cs typeface="+mn-cs"/>
              </a:rPr>
              <a:t>федеральную рабочую программу воспитания.</a:t>
            </a:r>
          </a:p>
          <a:p>
            <a:r>
              <a:rPr lang="ru-RU" sz="1200" kern="1200" dirty="0" smtClean="0">
                <a:solidFill>
                  <a:schemeClr val="tx1"/>
                </a:solidFill>
                <a:effectLst/>
                <a:latin typeface="+mn-lt"/>
                <a:ea typeface="+mn-ea"/>
                <a:cs typeface="+mn-cs"/>
              </a:rPr>
              <a:t>Поручите педагогам добавить в обязательные рабочие программы тематическое планирование. В ФОП его упоминают, но не приводят. Однако тематическое планирование обязательно по требованиям обоих ФГОС ООО. Укажите количество академических часов, отводимых на освоение каждой темы. Также можно добавить, как учитываете при обучении рабочую программу воспитания. В ООП по новому ФГОС опишите возможность использовать электронные образовательные ресурсы по каждой теме.</a:t>
            </a:r>
          </a:p>
          <a:p>
            <a:r>
              <a:rPr lang="ru-RU" sz="1200" kern="1200" dirty="0" smtClean="0">
                <a:solidFill>
                  <a:schemeClr val="tx1"/>
                </a:solidFill>
                <a:effectLst/>
                <a:latin typeface="+mn-lt"/>
                <a:ea typeface="+mn-ea"/>
                <a:cs typeface="+mn-cs"/>
              </a:rPr>
              <a:t>Попросите педагогов включить в раздел рабочие программы по оставшимся обязательным предметам и модулям, предметам и курсам из формируемой части, в том числе курсам внеурочной деятельности. При необходимости надо включить и программу коррекционной работы, если обучаете детей с ОВЗ, для которых не нужна АООП (</a:t>
            </a:r>
            <a:r>
              <a:rPr lang="ru-RU" sz="1200" kern="1200" dirty="0" smtClean="0">
                <a:solidFill>
                  <a:schemeClr val="tx1"/>
                </a:solidFill>
                <a:effectLst/>
                <a:latin typeface="+mn-lt"/>
                <a:ea typeface="+mn-ea"/>
                <a:cs typeface="+mn-cs"/>
                <a:hlinkClick r:id="rId5"/>
              </a:rPr>
              <a:t>п. 32.1 ФГОС ООО-2021</a:t>
            </a:r>
            <a:r>
              <a:rPr lang="ru-RU" sz="1200" kern="120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hlinkClick r:id="rId6"/>
              </a:rPr>
              <a:t>п. 14 ФГОС ООО</a:t>
            </a:r>
            <a:r>
              <a:rPr lang="ru-RU" sz="1200" kern="1200" dirty="0" smtClean="0">
                <a:solidFill>
                  <a:schemeClr val="tx1"/>
                </a:solidFill>
                <a:effectLst/>
                <a:latin typeface="+mn-lt"/>
                <a:ea typeface="+mn-ea"/>
                <a:cs typeface="+mn-cs"/>
              </a:rPr>
              <a:t>). Эти компоненты можно взять из вашей ООП ООО.</a:t>
            </a:r>
          </a:p>
          <a:p>
            <a:endParaRPr lang="ru-RU" dirty="0"/>
          </a:p>
        </p:txBody>
      </p:sp>
      <p:sp>
        <p:nvSpPr>
          <p:cNvPr id="4" name="Номер слайда 3"/>
          <p:cNvSpPr>
            <a:spLocks noGrp="1"/>
          </p:cNvSpPr>
          <p:nvPr>
            <p:ph type="sldNum" sz="quarter" idx="10"/>
          </p:nvPr>
        </p:nvSpPr>
        <p:spPr/>
        <p:txBody>
          <a:bodyPr/>
          <a:lstStyle/>
          <a:p>
            <a:fld id="{9BEFA460-0564-4EF3-BF1C-D1384603DD7B}" type="slidenum">
              <a:rPr lang="ru-RU" smtClean="0"/>
              <a:t>7</a:t>
            </a:fld>
            <a:endParaRPr lang="ru-RU"/>
          </a:p>
        </p:txBody>
      </p:sp>
    </p:spTree>
    <p:extLst>
      <p:ext uri="{BB962C8B-B14F-4D97-AF65-F5344CB8AC3E}">
        <p14:creationId xmlns:p14="http://schemas.microsoft.com/office/powerpoint/2010/main" val="112580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Основное требование к содержательному разделу: включать федеральные рабочие программы по предметам «Русский язык», «Литература», «История», «Обществознание», «География» и «Основы безопасности жизнедеятельности» (</a:t>
            </a:r>
            <a:r>
              <a:rPr lang="ru-RU" sz="1200" kern="1200" dirty="0" smtClean="0">
                <a:solidFill>
                  <a:schemeClr val="tx1"/>
                </a:solidFill>
                <a:effectLst/>
                <a:latin typeface="+mn-lt"/>
                <a:ea typeface="+mn-ea"/>
                <a:cs typeface="+mn-cs"/>
                <a:hlinkClick r:id="rId3"/>
              </a:rPr>
              <a:t>п. 4 ФОП СОО</a:t>
            </a:r>
            <a:r>
              <a:rPr lang="ru-RU" sz="1200" kern="120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hlinkClick r:id="rId4"/>
              </a:rPr>
              <a:t>ч. 6.3 ст. 12 Федерального закона от 29.12.2012 № 273-ФЗ</a:t>
            </a:r>
            <a:r>
              <a:rPr lang="ru-RU" sz="1200" kern="1200" dirty="0" smtClean="0">
                <a:solidFill>
                  <a:schemeClr val="tx1"/>
                </a:solidFill>
                <a:effectLst/>
                <a:latin typeface="+mn-lt"/>
                <a:ea typeface="+mn-ea"/>
                <a:cs typeface="+mn-cs"/>
              </a:rPr>
              <a:t>).</a:t>
            </a:r>
          </a:p>
          <a:p>
            <a:r>
              <a:rPr lang="ru-RU" sz="1200" kern="1200" dirty="0" smtClean="0">
                <a:solidFill>
                  <a:schemeClr val="tx1"/>
                </a:solidFill>
                <a:effectLst/>
                <a:latin typeface="+mn-lt"/>
                <a:ea typeface="+mn-ea"/>
                <a:cs typeface="+mn-cs"/>
              </a:rPr>
              <a:t>Содержательный раздел ФОП СОО включает:</a:t>
            </a:r>
          </a:p>
          <a:p>
            <a:pPr lvl="0"/>
            <a:r>
              <a:rPr lang="ru-RU" sz="1200" kern="1200" dirty="0" smtClean="0">
                <a:solidFill>
                  <a:schemeClr val="tx1"/>
                </a:solidFill>
                <a:effectLst/>
                <a:latin typeface="+mn-lt"/>
                <a:ea typeface="+mn-ea"/>
                <a:cs typeface="+mn-cs"/>
              </a:rPr>
              <a:t>обязательные федеральные рабочие программы по русскому языку, литературе, истории, обществознанию, географии и ОБЖ;</a:t>
            </a:r>
          </a:p>
          <a:p>
            <a:pPr lvl="0"/>
            <a:r>
              <a:rPr lang="ru-RU" sz="1200" kern="1200" dirty="0" smtClean="0">
                <a:solidFill>
                  <a:schemeClr val="tx1"/>
                </a:solidFill>
                <a:effectLst/>
                <a:latin typeface="+mn-lt"/>
                <a:ea typeface="+mn-ea"/>
                <a:cs typeface="+mn-cs"/>
              </a:rPr>
              <a:t>программу формирования универсальных учебных действий;</a:t>
            </a:r>
          </a:p>
          <a:p>
            <a:pPr lvl="0"/>
            <a:r>
              <a:rPr lang="ru-RU" sz="1200" kern="1200" dirty="0" smtClean="0">
                <a:solidFill>
                  <a:schemeClr val="tx1"/>
                </a:solidFill>
                <a:effectLst/>
                <a:latin typeface="+mn-lt"/>
                <a:ea typeface="+mn-ea"/>
                <a:cs typeface="+mn-cs"/>
              </a:rPr>
              <a:t>федеральную рабочую программу воспитания.</a:t>
            </a:r>
          </a:p>
          <a:p>
            <a:r>
              <a:rPr lang="ru-RU" sz="1200" kern="1200" dirty="0" smtClean="0">
                <a:solidFill>
                  <a:schemeClr val="tx1"/>
                </a:solidFill>
                <a:effectLst/>
                <a:latin typeface="+mn-lt"/>
                <a:ea typeface="+mn-ea"/>
                <a:cs typeface="+mn-cs"/>
              </a:rPr>
              <a:t>Добавьте примечание к тематическому планированию, как учитываете при обучении рабочую программу воспитания.</a:t>
            </a:r>
          </a:p>
          <a:p>
            <a:r>
              <a:rPr lang="ru-RU" sz="1200" kern="1200" dirty="0" smtClean="0">
                <a:solidFill>
                  <a:schemeClr val="tx1"/>
                </a:solidFill>
                <a:effectLst/>
                <a:latin typeface="+mn-lt"/>
                <a:ea typeface="+mn-ea"/>
                <a:cs typeface="+mn-cs"/>
              </a:rPr>
              <a:t>Попросите добавить в раздел рабочие программы по оставшимся обязательным предметам, предметам и курсам из формируемой части, в том числе курсам внеурочной деятельности. При необходимости надо включить и программу коррекционной работы, если обучаете детей с ОВЗ, для которых не нужна АООП (</a:t>
            </a:r>
            <a:r>
              <a:rPr lang="ru-RU" sz="1200" kern="1200" dirty="0" smtClean="0">
                <a:solidFill>
                  <a:schemeClr val="tx1"/>
                </a:solidFill>
                <a:effectLst/>
                <a:latin typeface="+mn-lt"/>
                <a:ea typeface="+mn-ea"/>
                <a:cs typeface="+mn-cs"/>
                <a:hlinkClick r:id="rId5"/>
              </a:rPr>
              <a:t>п. 14 ФГОС СОО</a:t>
            </a:r>
            <a:r>
              <a:rPr lang="ru-RU" sz="1200" kern="1200" dirty="0" smtClean="0">
                <a:solidFill>
                  <a:schemeClr val="tx1"/>
                </a:solidFill>
                <a:effectLst/>
                <a:latin typeface="+mn-lt"/>
                <a:ea typeface="+mn-ea"/>
                <a:cs typeface="+mn-cs"/>
              </a:rPr>
              <a:t>). Эти компоненты можно оставить из вашей ООП СОО.</a:t>
            </a:r>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9BEFA460-0564-4EF3-BF1C-D1384603DD7B}" type="slidenum">
              <a:rPr lang="ru-RU" smtClean="0"/>
              <a:t>8</a:t>
            </a:fld>
            <a:endParaRPr lang="ru-RU"/>
          </a:p>
        </p:txBody>
      </p:sp>
    </p:spTree>
    <p:extLst>
      <p:ext uri="{BB962C8B-B14F-4D97-AF65-F5344CB8AC3E}">
        <p14:creationId xmlns:p14="http://schemas.microsoft.com/office/powerpoint/2010/main" val="28391770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Обсудите с коллегами, какой вариант </a:t>
            </a:r>
            <a:r>
              <a:rPr lang="ru-RU" sz="1200" b="1" kern="1200" dirty="0" smtClean="0">
                <a:solidFill>
                  <a:schemeClr val="tx1"/>
                </a:solidFill>
                <a:effectLst/>
                <a:latin typeface="+mn-lt"/>
                <a:ea typeface="+mn-ea"/>
                <a:cs typeface="+mn-cs"/>
              </a:rPr>
              <a:t>учебного плана </a:t>
            </a:r>
            <a:r>
              <a:rPr lang="ru-RU" sz="1200" kern="1200" dirty="0" smtClean="0">
                <a:solidFill>
                  <a:schemeClr val="tx1"/>
                </a:solidFill>
                <a:effectLst/>
                <a:latin typeface="+mn-lt"/>
                <a:ea typeface="+mn-ea"/>
                <a:cs typeface="+mn-cs"/>
              </a:rPr>
              <a:t>больше подходит вашей школе. При копировании федерального учебного плана скорректируйте количество часов обязательной и формируемой части программы так, чтобы соблюдалась пропорция 80/20 (</a:t>
            </a:r>
            <a:r>
              <a:rPr lang="ru-RU" sz="1200" kern="1200" dirty="0" smtClean="0">
                <a:solidFill>
                  <a:schemeClr val="tx1"/>
                </a:solidFill>
                <a:effectLst/>
                <a:latin typeface="+mn-lt"/>
                <a:ea typeface="+mn-ea"/>
                <a:cs typeface="+mn-cs"/>
                <a:hlinkClick r:id="rId3"/>
              </a:rPr>
              <a:t>п. 25 ФГОС НОО-2021</a:t>
            </a:r>
            <a:r>
              <a:rPr lang="ru-RU" sz="1200" kern="120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hlinkClick r:id="rId4"/>
              </a:rPr>
              <a:t>п. 15 ФГОС НОО</a:t>
            </a:r>
            <a:r>
              <a:rPr lang="ru-RU" sz="1200" kern="1200" dirty="0" smtClean="0">
                <a:solidFill>
                  <a:schemeClr val="tx1"/>
                </a:solidFill>
                <a:effectLst/>
                <a:latin typeface="+mn-lt"/>
                <a:ea typeface="+mn-ea"/>
                <a:cs typeface="+mn-cs"/>
              </a:rPr>
              <a:t>). Несмотря на то, что федеральный учебный план можно применять без изменений вместо собственного, сохраняется требование Закона об образовании о том, что ООП должна соответствовать ФГОС (</a:t>
            </a:r>
            <a:r>
              <a:rPr lang="ru-RU" sz="1200" kern="1200" dirty="0" smtClean="0">
                <a:solidFill>
                  <a:schemeClr val="tx1"/>
                </a:solidFill>
                <a:effectLst/>
                <a:latin typeface="+mn-lt"/>
                <a:ea typeface="+mn-ea"/>
                <a:cs typeface="+mn-cs"/>
                <a:hlinkClick r:id="rId5"/>
              </a:rPr>
              <a:t>ч. 6.1 ст. 12 Федерального закона от 29.12.2012 № 273-ФЗ</a:t>
            </a:r>
            <a:r>
              <a:rPr lang="ru-RU" sz="1200" kern="1200" dirty="0" smtClean="0">
                <a:solidFill>
                  <a:schemeClr val="tx1"/>
                </a:solidFill>
                <a:effectLst/>
                <a:latin typeface="+mn-lt"/>
                <a:ea typeface="+mn-ea"/>
                <a:cs typeface="+mn-cs"/>
              </a:rPr>
              <a:t>). Юридическая сила закона выше приказа министерства, поэтому проверяющие вправе выписать предписание, если вы не будете соблюдать требования ФГОС.</a:t>
            </a:r>
          </a:p>
          <a:p>
            <a:r>
              <a:rPr lang="ru-RU" sz="1200" kern="1200" dirty="0" smtClean="0">
                <a:solidFill>
                  <a:schemeClr val="tx1"/>
                </a:solidFill>
                <a:effectLst/>
                <a:latin typeface="+mn-lt"/>
                <a:ea typeface="+mn-ea"/>
                <a:cs typeface="+mn-cs"/>
              </a:rPr>
              <a:t>Допишите формы промежуточной аттестации – они должны быть в учебном плане по Закону об образовании</a:t>
            </a:r>
          </a:p>
          <a:p>
            <a:r>
              <a:rPr lang="ru-RU" sz="1200" kern="1200" dirty="0" smtClean="0">
                <a:solidFill>
                  <a:schemeClr val="tx1"/>
                </a:solidFill>
                <a:effectLst/>
                <a:latin typeface="+mn-lt"/>
                <a:ea typeface="+mn-ea"/>
                <a:cs typeface="+mn-cs"/>
              </a:rPr>
              <a:t>Конкретизируйте план под задачи и особенности школы с учетом мнения учеников. План из ФОП предлагает примерные направления и формы организации внеурочной деятельности, но не отражает распределение объема часов. Укажите его самостоятельно</a:t>
            </a:r>
          </a:p>
          <a:p>
            <a:r>
              <a:rPr lang="ru-RU" sz="1200" kern="1200" dirty="0" smtClean="0">
                <a:solidFill>
                  <a:schemeClr val="tx1"/>
                </a:solidFill>
                <a:effectLst/>
                <a:latin typeface="+mn-lt"/>
                <a:ea typeface="+mn-ea"/>
                <a:cs typeface="+mn-cs"/>
              </a:rPr>
              <a:t>Скорректируйте </a:t>
            </a:r>
            <a:r>
              <a:rPr lang="ru-RU" sz="1200" b="1" kern="1200" dirty="0" smtClean="0">
                <a:solidFill>
                  <a:schemeClr val="tx1"/>
                </a:solidFill>
                <a:effectLst/>
                <a:latin typeface="+mn-lt"/>
                <a:ea typeface="+mn-ea"/>
                <a:cs typeface="+mn-cs"/>
              </a:rPr>
              <a:t>федеральный график </a:t>
            </a:r>
            <a:r>
              <a:rPr lang="ru-RU" sz="1200" kern="1200" dirty="0" smtClean="0">
                <a:solidFill>
                  <a:schemeClr val="tx1"/>
                </a:solidFill>
                <a:effectLst/>
                <a:latin typeface="+mn-lt"/>
                <a:ea typeface="+mn-ea"/>
                <a:cs typeface="+mn-cs"/>
              </a:rPr>
              <a:t>с учетом особенностей школы. Например, укажите триместры вместо четвертей, если организовали обучение по триместрам.</a:t>
            </a:r>
          </a:p>
          <a:p>
            <a:r>
              <a:rPr lang="ru-RU" sz="1200" kern="1200" dirty="0" smtClean="0">
                <a:solidFill>
                  <a:schemeClr val="tx1"/>
                </a:solidFill>
                <a:effectLst/>
                <a:latin typeface="+mn-lt"/>
                <a:ea typeface="+mn-ea"/>
                <a:cs typeface="+mn-cs"/>
              </a:rPr>
              <a:t>Внесите сроки каникул. В ФОП дана только примерная их продолжительность, но оба ФГОС требуют указать конкретные даты (</a:t>
            </a:r>
            <a:r>
              <a:rPr lang="ru-RU" sz="1200" kern="1200" dirty="0" smtClean="0">
                <a:solidFill>
                  <a:schemeClr val="tx1"/>
                </a:solidFill>
                <a:effectLst/>
                <a:latin typeface="+mn-lt"/>
                <a:ea typeface="+mn-ea"/>
                <a:cs typeface="+mn-cs"/>
                <a:hlinkClick r:id="rId6"/>
              </a:rPr>
              <a:t>п. 32.3 ФГОС НОО-2021</a:t>
            </a:r>
            <a:r>
              <a:rPr lang="ru-RU" sz="1200" kern="120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hlinkClick r:id="rId7"/>
              </a:rPr>
              <a:t>п. 19.10.1 ФГОС НОО</a:t>
            </a:r>
            <a:r>
              <a:rPr lang="ru-RU" sz="1200" kern="1200" dirty="0" smtClean="0">
                <a:solidFill>
                  <a:schemeClr val="tx1"/>
                </a:solidFill>
                <a:effectLst/>
                <a:latin typeface="+mn-lt"/>
                <a:ea typeface="+mn-ea"/>
                <a:cs typeface="+mn-cs"/>
              </a:rPr>
              <a:t>).</a:t>
            </a:r>
          </a:p>
          <a:p>
            <a:r>
              <a:rPr lang="ru-RU" sz="1200" kern="1200" dirty="0" smtClean="0">
                <a:solidFill>
                  <a:schemeClr val="tx1"/>
                </a:solidFill>
                <a:effectLst/>
                <a:latin typeface="+mn-lt"/>
                <a:ea typeface="+mn-ea"/>
                <a:cs typeface="+mn-cs"/>
              </a:rPr>
              <a:t>Напишите сроки проведения промежуточных аттестаций. В ФОП их нет</a:t>
            </a:r>
          </a:p>
          <a:p>
            <a:r>
              <a:rPr lang="ru-RU" sz="1200" kern="1200" dirty="0" smtClean="0">
                <a:solidFill>
                  <a:schemeClr val="tx1"/>
                </a:solidFill>
                <a:effectLst/>
                <a:latin typeface="+mn-lt"/>
                <a:ea typeface="+mn-ea"/>
                <a:cs typeface="+mn-cs"/>
              </a:rPr>
              <a:t>Добавьте в план мероприятия из собственного </a:t>
            </a:r>
            <a:r>
              <a:rPr lang="ru-RU" sz="1200" b="1" kern="1200" dirty="0" smtClean="0">
                <a:solidFill>
                  <a:schemeClr val="tx1"/>
                </a:solidFill>
                <a:effectLst/>
                <a:latin typeface="+mn-lt"/>
                <a:ea typeface="+mn-ea"/>
                <a:cs typeface="+mn-cs"/>
              </a:rPr>
              <a:t>календарного плана воспитательной работы</a:t>
            </a:r>
            <a:r>
              <a:rPr lang="ru-RU" sz="1200" kern="1200" dirty="0" smtClean="0">
                <a:solidFill>
                  <a:schemeClr val="tx1"/>
                </a:solidFill>
                <a:effectLst/>
                <a:latin typeface="+mn-lt"/>
                <a:ea typeface="+mn-ea"/>
                <a:cs typeface="+mn-cs"/>
              </a:rPr>
              <a:t>. ФОП устанавливает, что федеральный план единый для всех. Но школы вправе проводить иные мероприятия согласно федеральной рабочей программе воспитания, по ключевым направлениям воспитания и дополнительного образования детей (</a:t>
            </a:r>
            <a:r>
              <a:rPr lang="ru-RU" sz="1200" kern="1200" dirty="0" smtClean="0">
                <a:solidFill>
                  <a:schemeClr val="tx1"/>
                </a:solidFill>
                <a:effectLst/>
                <a:latin typeface="+mn-lt"/>
                <a:ea typeface="+mn-ea"/>
                <a:cs typeface="+mn-cs"/>
                <a:hlinkClick r:id="rId8"/>
              </a:rPr>
              <a:t>п. 28.3 ФОП НОО</a:t>
            </a:r>
            <a:r>
              <a:rPr lang="ru-RU" sz="1200" kern="1200" dirty="0" smtClean="0">
                <a:solidFill>
                  <a:schemeClr val="tx1"/>
                </a:solidFill>
                <a:effectLst/>
                <a:latin typeface="+mn-lt"/>
                <a:ea typeface="+mn-ea"/>
                <a:cs typeface="+mn-cs"/>
              </a:rPr>
              <a:t>)</a:t>
            </a:r>
          </a:p>
          <a:p>
            <a:r>
              <a:rPr lang="ru-RU" sz="1200" kern="1200" dirty="0" smtClean="0">
                <a:solidFill>
                  <a:schemeClr val="tx1"/>
                </a:solidFill>
                <a:effectLst/>
                <a:latin typeface="+mn-lt"/>
                <a:ea typeface="+mn-ea"/>
                <a:cs typeface="+mn-cs"/>
              </a:rPr>
              <a:t>Поручите рабочей группе оставить подраздел «</a:t>
            </a:r>
            <a:r>
              <a:rPr lang="ru-RU" sz="1200" b="1" kern="1200" dirty="0" smtClean="0">
                <a:solidFill>
                  <a:schemeClr val="tx1"/>
                </a:solidFill>
                <a:effectLst/>
                <a:latin typeface="+mn-lt"/>
                <a:ea typeface="+mn-ea"/>
                <a:cs typeface="+mn-cs"/>
              </a:rPr>
              <a:t>Система условий реализации основной образовательной </a:t>
            </a:r>
            <a:r>
              <a:rPr lang="ru-RU" sz="1200" kern="1200" dirty="0" smtClean="0">
                <a:solidFill>
                  <a:schemeClr val="tx1"/>
                </a:solidFill>
                <a:effectLst/>
                <a:latin typeface="+mn-lt"/>
                <a:ea typeface="+mn-ea"/>
                <a:cs typeface="+mn-cs"/>
              </a:rPr>
              <a:t>программы в соответствии с требованиями ФГОС НОО» из вашей действующей ООП НОО. Проверьте, соответствует ли он ФГОС</a:t>
            </a:r>
            <a:endParaRPr lang="ru-RU" dirty="0"/>
          </a:p>
        </p:txBody>
      </p:sp>
      <p:sp>
        <p:nvSpPr>
          <p:cNvPr id="4" name="Номер слайда 3"/>
          <p:cNvSpPr>
            <a:spLocks noGrp="1"/>
          </p:cNvSpPr>
          <p:nvPr>
            <p:ph type="sldNum" sz="quarter" idx="10"/>
          </p:nvPr>
        </p:nvSpPr>
        <p:spPr/>
        <p:txBody>
          <a:bodyPr/>
          <a:lstStyle/>
          <a:p>
            <a:fld id="{9BEFA460-0564-4EF3-BF1C-D1384603DD7B}" type="slidenum">
              <a:rPr lang="ru-RU" smtClean="0"/>
              <a:t>9</a:t>
            </a:fld>
            <a:endParaRPr lang="ru-RU"/>
          </a:p>
        </p:txBody>
      </p:sp>
    </p:spTree>
    <p:extLst>
      <p:ext uri="{BB962C8B-B14F-4D97-AF65-F5344CB8AC3E}">
        <p14:creationId xmlns:p14="http://schemas.microsoft.com/office/powerpoint/2010/main" val="510268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1D1837F-D4A6-41D4-8A2C-E206D3290B41}" type="datetimeFigureOut">
              <a:rPr lang="ru-RU" smtClean="0"/>
              <a:t>26.04.2023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552C416-A252-44D5-B7BF-750AEE3ED588}" type="slidenum">
              <a:rPr lang="ru-RU" smtClean="0"/>
              <a:t>‹#›</a:t>
            </a:fld>
            <a:endParaRPr lang="ru-RU"/>
          </a:p>
        </p:txBody>
      </p:sp>
    </p:spTree>
    <p:extLst>
      <p:ext uri="{BB962C8B-B14F-4D97-AF65-F5344CB8AC3E}">
        <p14:creationId xmlns:p14="http://schemas.microsoft.com/office/powerpoint/2010/main" val="3309476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1D1837F-D4A6-41D4-8A2C-E206D3290B41}" type="datetimeFigureOut">
              <a:rPr lang="ru-RU" smtClean="0"/>
              <a:t>26.04.2023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552C416-A252-44D5-B7BF-750AEE3ED588}" type="slidenum">
              <a:rPr lang="ru-RU" smtClean="0"/>
              <a:t>‹#›</a:t>
            </a:fld>
            <a:endParaRPr lang="ru-RU"/>
          </a:p>
        </p:txBody>
      </p:sp>
    </p:spTree>
    <p:extLst>
      <p:ext uri="{BB962C8B-B14F-4D97-AF65-F5344CB8AC3E}">
        <p14:creationId xmlns:p14="http://schemas.microsoft.com/office/powerpoint/2010/main" val="4015569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1D1837F-D4A6-41D4-8A2C-E206D3290B41}" type="datetimeFigureOut">
              <a:rPr lang="ru-RU" smtClean="0"/>
              <a:t>26.04.2023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552C416-A252-44D5-B7BF-750AEE3ED588}" type="slidenum">
              <a:rPr lang="ru-RU" smtClean="0"/>
              <a:t>‹#›</a:t>
            </a:fld>
            <a:endParaRPr lang="ru-RU"/>
          </a:p>
        </p:txBody>
      </p:sp>
    </p:spTree>
    <p:extLst>
      <p:ext uri="{BB962C8B-B14F-4D97-AF65-F5344CB8AC3E}">
        <p14:creationId xmlns:p14="http://schemas.microsoft.com/office/powerpoint/2010/main" val="46184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1D1837F-D4A6-41D4-8A2C-E206D3290B41}" type="datetimeFigureOut">
              <a:rPr lang="ru-RU" smtClean="0"/>
              <a:t>26.04.2023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552C416-A252-44D5-B7BF-750AEE3ED588}" type="slidenum">
              <a:rPr lang="ru-RU" smtClean="0"/>
              <a:t>‹#›</a:t>
            </a:fld>
            <a:endParaRPr lang="ru-RU"/>
          </a:p>
        </p:txBody>
      </p:sp>
    </p:spTree>
    <p:extLst>
      <p:ext uri="{BB962C8B-B14F-4D97-AF65-F5344CB8AC3E}">
        <p14:creationId xmlns:p14="http://schemas.microsoft.com/office/powerpoint/2010/main" val="1517347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1D1837F-D4A6-41D4-8A2C-E206D3290B41}" type="datetimeFigureOut">
              <a:rPr lang="ru-RU" smtClean="0"/>
              <a:t>26.04.2023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552C416-A252-44D5-B7BF-750AEE3ED588}" type="slidenum">
              <a:rPr lang="ru-RU" smtClean="0"/>
              <a:t>‹#›</a:t>
            </a:fld>
            <a:endParaRPr lang="ru-RU"/>
          </a:p>
        </p:txBody>
      </p:sp>
    </p:spTree>
    <p:extLst>
      <p:ext uri="{BB962C8B-B14F-4D97-AF65-F5344CB8AC3E}">
        <p14:creationId xmlns:p14="http://schemas.microsoft.com/office/powerpoint/2010/main" val="2894577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1D1837F-D4A6-41D4-8A2C-E206D3290B41}" type="datetimeFigureOut">
              <a:rPr lang="ru-RU" smtClean="0"/>
              <a:t>26.04.2023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552C416-A252-44D5-B7BF-750AEE3ED588}" type="slidenum">
              <a:rPr lang="ru-RU" smtClean="0"/>
              <a:t>‹#›</a:t>
            </a:fld>
            <a:endParaRPr lang="ru-RU"/>
          </a:p>
        </p:txBody>
      </p:sp>
    </p:spTree>
    <p:extLst>
      <p:ext uri="{BB962C8B-B14F-4D97-AF65-F5344CB8AC3E}">
        <p14:creationId xmlns:p14="http://schemas.microsoft.com/office/powerpoint/2010/main" val="1830438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1D1837F-D4A6-41D4-8A2C-E206D3290B41}" type="datetimeFigureOut">
              <a:rPr lang="ru-RU" smtClean="0"/>
              <a:t>26.04.2023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552C416-A252-44D5-B7BF-750AEE3ED588}" type="slidenum">
              <a:rPr lang="ru-RU" smtClean="0"/>
              <a:t>‹#›</a:t>
            </a:fld>
            <a:endParaRPr lang="ru-RU"/>
          </a:p>
        </p:txBody>
      </p:sp>
    </p:spTree>
    <p:extLst>
      <p:ext uri="{BB962C8B-B14F-4D97-AF65-F5344CB8AC3E}">
        <p14:creationId xmlns:p14="http://schemas.microsoft.com/office/powerpoint/2010/main" val="3615752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1D1837F-D4A6-41D4-8A2C-E206D3290B41}" type="datetimeFigureOut">
              <a:rPr lang="ru-RU" smtClean="0"/>
              <a:t>26.04.2023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552C416-A252-44D5-B7BF-750AEE3ED588}" type="slidenum">
              <a:rPr lang="ru-RU" smtClean="0"/>
              <a:t>‹#›</a:t>
            </a:fld>
            <a:endParaRPr lang="ru-RU"/>
          </a:p>
        </p:txBody>
      </p:sp>
    </p:spTree>
    <p:extLst>
      <p:ext uri="{BB962C8B-B14F-4D97-AF65-F5344CB8AC3E}">
        <p14:creationId xmlns:p14="http://schemas.microsoft.com/office/powerpoint/2010/main" val="4031102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1D1837F-D4A6-41D4-8A2C-E206D3290B41}" type="datetimeFigureOut">
              <a:rPr lang="ru-RU" smtClean="0"/>
              <a:t>26.04.2023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552C416-A252-44D5-B7BF-750AEE3ED588}" type="slidenum">
              <a:rPr lang="ru-RU" smtClean="0"/>
              <a:t>‹#›</a:t>
            </a:fld>
            <a:endParaRPr lang="ru-RU"/>
          </a:p>
        </p:txBody>
      </p:sp>
    </p:spTree>
    <p:extLst>
      <p:ext uri="{BB962C8B-B14F-4D97-AF65-F5344CB8AC3E}">
        <p14:creationId xmlns:p14="http://schemas.microsoft.com/office/powerpoint/2010/main" val="2258984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1D1837F-D4A6-41D4-8A2C-E206D3290B41}" type="datetimeFigureOut">
              <a:rPr lang="ru-RU" smtClean="0"/>
              <a:t>26.04.2023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552C416-A252-44D5-B7BF-750AEE3ED588}" type="slidenum">
              <a:rPr lang="ru-RU" smtClean="0"/>
              <a:t>‹#›</a:t>
            </a:fld>
            <a:endParaRPr lang="ru-RU"/>
          </a:p>
        </p:txBody>
      </p:sp>
    </p:spTree>
    <p:extLst>
      <p:ext uri="{BB962C8B-B14F-4D97-AF65-F5344CB8AC3E}">
        <p14:creationId xmlns:p14="http://schemas.microsoft.com/office/powerpoint/2010/main" val="2048247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1D1837F-D4A6-41D4-8A2C-E206D3290B41}" type="datetimeFigureOut">
              <a:rPr lang="ru-RU" smtClean="0"/>
              <a:t>26.04.2023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552C416-A252-44D5-B7BF-750AEE3ED588}" type="slidenum">
              <a:rPr lang="ru-RU" smtClean="0"/>
              <a:t>‹#›</a:t>
            </a:fld>
            <a:endParaRPr lang="ru-RU"/>
          </a:p>
        </p:txBody>
      </p:sp>
    </p:spTree>
    <p:extLst>
      <p:ext uri="{BB962C8B-B14F-4D97-AF65-F5344CB8AC3E}">
        <p14:creationId xmlns:p14="http://schemas.microsoft.com/office/powerpoint/2010/main" val="1761957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D1837F-D4A6-41D4-8A2C-E206D3290B41}" type="datetimeFigureOut">
              <a:rPr lang="ru-RU" smtClean="0"/>
              <a:t>26.04.2023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52C416-A252-44D5-B7BF-750AEE3ED588}" type="slidenum">
              <a:rPr lang="ru-RU" smtClean="0"/>
              <a:t>‹#›</a:t>
            </a:fld>
            <a:endParaRPr lang="ru-RU"/>
          </a:p>
        </p:txBody>
      </p:sp>
    </p:spTree>
    <p:extLst>
      <p:ext uri="{BB962C8B-B14F-4D97-AF65-F5344CB8AC3E}">
        <p14:creationId xmlns:p14="http://schemas.microsoft.com/office/powerpoint/2010/main" val="10482660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plus.1obraz.ru/#/document/99/607175848/XA00MBO2N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plus.1obraz.ru/#/document/99/902254916/XA00MAM2NB/"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plus.1obraz.ru/#/document/99/902350579/XA00MA42N8/"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gif"/><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7.gif"/><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hyperlink" Target="mailto:g70n@yandex.ru" TargetMode="External"/><Relationship Id="rId7" Type="http://schemas.openxmlformats.org/officeDocument/2006/relationships/hyperlink" Target="mailto:elenamorozova74@inbox.ru"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mailto:vladimirbaklunin@mail.ru" TargetMode="External"/><Relationship Id="rId5" Type="http://schemas.openxmlformats.org/officeDocument/2006/relationships/hyperlink" Target="mailto:havantsev369@yandex.ru" TargetMode="External"/><Relationship Id="rId4" Type="http://schemas.openxmlformats.org/officeDocument/2006/relationships/hyperlink" Target="mailto:onpolyakova@rambler.ru"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supervip.1zavuch.ru/#/document/99/352000942/"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supervip.1zavuch.ru/#/document/99/130066681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6.xml.rels><?xml version="1.0" encoding="UTF-8" standalone="yes"?>
<Relationships xmlns="http://schemas.openxmlformats.org/package/2006/relationships"><Relationship Id="rId3" Type="http://schemas.openxmlformats.org/officeDocument/2006/relationships/hyperlink" Target="https://plus.1obraz.ru/#/document/99/607175842/XA00M3C2M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plus.1obraz.ru/#/document/99/902180656/XA00M6Q2MH/"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plus.1obraz.ru/#/document/99/607175848/XA00M8U2MR/"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plus.1obraz.ru/#/document/99/902254916/XA00MA42N8/"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plus.1obraz.ru/#/document/99/902350579/XA00M9I2N5/"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27584" y="1700808"/>
            <a:ext cx="7772400" cy="1470025"/>
          </a:xfrm>
        </p:spPr>
        <p:txBody>
          <a:bodyPr>
            <a:normAutofit fontScale="90000"/>
          </a:bodyPr>
          <a:lstStyle/>
          <a:p>
            <a:r>
              <a:rPr lang="ru-RU" sz="2400" b="1" dirty="0">
                <a:solidFill>
                  <a:schemeClr val="tx2"/>
                </a:solidFill>
              </a:rPr>
              <a:t>Чек-лист </a:t>
            </a:r>
            <a:r>
              <a:rPr lang="ru-RU" sz="2400" b="1" dirty="0" smtClean="0">
                <a:solidFill>
                  <a:schemeClr val="tx2"/>
                </a:solidFill>
              </a:rPr>
              <a:t>разработки основных образовательных программ </a:t>
            </a:r>
            <a:br>
              <a:rPr lang="ru-RU" sz="2400" b="1" dirty="0" smtClean="0">
                <a:solidFill>
                  <a:schemeClr val="tx2"/>
                </a:solidFill>
              </a:rPr>
            </a:br>
            <a:r>
              <a:rPr lang="ru-RU" sz="2400" b="1" dirty="0" smtClean="0">
                <a:solidFill>
                  <a:schemeClr val="tx2"/>
                </a:solidFill>
              </a:rPr>
              <a:t>в </a:t>
            </a:r>
            <a:r>
              <a:rPr lang="ru-RU" sz="2400" b="1" dirty="0">
                <a:solidFill>
                  <a:schemeClr val="tx2"/>
                </a:solidFill>
              </a:rPr>
              <a:t>соответствии с </a:t>
            </a:r>
            <a:r>
              <a:rPr lang="ru-RU" sz="2400" b="1" dirty="0" smtClean="0">
                <a:solidFill>
                  <a:schemeClr val="tx2"/>
                </a:solidFill>
              </a:rPr>
              <a:t>федеральными основными общеобразовательными программами</a:t>
            </a:r>
            <a:r>
              <a:rPr lang="ru-RU" sz="2400" dirty="0">
                <a:solidFill>
                  <a:schemeClr val="tx2"/>
                </a:solidFill>
              </a:rPr>
              <a:t/>
            </a:r>
            <a:br>
              <a:rPr lang="ru-RU" sz="2400" dirty="0">
                <a:solidFill>
                  <a:schemeClr val="tx2"/>
                </a:solidFill>
              </a:rPr>
            </a:br>
            <a:endParaRPr lang="ru-RU" sz="2400" dirty="0">
              <a:solidFill>
                <a:schemeClr val="tx2"/>
              </a:solidFill>
            </a:endParaRPr>
          </a:p>
        </p:txBody>
      </p:sp>
      <p:sp>
        <p:nvSpPr>
          <p:cNvPr id="3" name="Объект 2"/>
          <p:cNvSpPr>
            <a:spLocks noGrp="1"/>
          </p:cNvSpPr>
          <p:nvPr>
            <p:ph type="subTitle" idx="1"/>
          </p:nvPr>
        </p:nvSpPr>
        <p:spPr/>
        <p:txBody>
          <a:bodyPr>
            <a:normAutofit/>
          </a:bodyPr>
          <a:lstStyle/>
          <a:p>
            <a:pPr marL="0" indent="0" algn="r">
              <a:buNone/>
            </a:pPr>
            <a:r>
              <a:rPr lang="ru-RU" sz="1400" dirty="0" err="1" smtClean="0">
                <a:solidFill>
                  <a:schemeClr val="accent1"/>
                </a:solidFill>
              </a:rPr>
              <a:t>Шептицкая</a:t>
            </a:r>
            <a:r>
              <a:rPr lang="ru-RU" sz="1400" dirty="0" smtClean="0">
                <a:solidFill>
                  <a:schemeClr val="accent1"/>
                </a:solidFill>
              </a:rPr>
              <a:t> Наталья Михайловна</a:t>
            </a:r>
          </a:p>
          <a:p>
            <a:pPr marL="0" indent="0" algn="r">
              <a:buNone/>
            </a:pPr>
            <a:r>
              <a:rPr lang="ru-RU" sz="1400" dirty="0" smtClean="0">
                <a:solidFill>
                  <a:schemeClr val="accent1"/>
                </a:solidFill>
              </a:rPr>
              <a:t>начальник отдела общего образования </a:t>
            </a:r>
          </a:p>
          <a:p>
            <a:pPr marL="0" indent="0" algn="r">
              <a:buNone/>
            </a:pPr>
            <a:r>
              <a:rPr lang="ru-RU" sz="1400" dirty="0" smtClean="0">
                <a:solidFill>
                  <a:schemeClr val="accent1"/>
                </a:solidFill>
              </a:rPr>
              <a:t>МБУ ДПО ЦРО</a:t>
            </a:r>
          </a:p>
          <a:p>
            <a:pPr marL="0" indent="0" algn="r">
              <a:buNone/>
            </a:pPr>
            <a:endParaRPr lang="ru-RU" sz="1400" dirty="0" smtClean="0">
              <a:solidFill>
                <a:schemeClr val="accent1"/>
              </a:solidFill>
            </a:endParaRPr>
          </a:p>
          <a:p>
            <a:pPr marL="0" indent="0" algn="r">
              <a:buNone/>
            </a:pPr>
            <a:endParaRPr lang="ru-RU" sz="1400" b="1" dirty="0" smtClean="0"/>
          </a:p>
          <a:p>
            <a:pPr marL="0" indent="0" algn="ctr">
              <a:buNone/>
            </a:pPr>
            <a:endParaRPr lang="ru-RU" sz="1800" dirty="0"/>
          </a:p>
          <a:p>
            <a:pPr algn="ctr"/>
            <a:endParaRPr lang="ru-RU" dirty="0"/>
          </a:p>
        </p:txBody>
      </p:sp>
    </p:spTree>
    <p:extLst>
      <p:ext uri="{BB962C8B-B14F-4D97-AF65-F5344CB8AC3E}">
        <p14:creationId xmlns:p14="http://schemas.microsoft.com/office/powerpoint/2010/main" val="24234971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60648"/>
            <a:ext cx="8229600" cy="1143000"/>
          </a:xfrm>
        </p:spPr>
        <p:txBody>
          <a:bodyPr>
            <a:normAutofit/>
          </a:bodyPr>
          <a:lstStyle/>
          <a:p>
            <a:r>
              <a:rPr lang="ru-RU" sz="2400" b="1" dirty="0" smtClean="0">
                <a:solidFill>
                  <a:schemeClr val="tx2"/>
                </a:solidFill>
              </a:rPr>
              <a:t>Чек-лист разработки </a:t>
            </a:r>
            <a:r>
              <a:rPr lang="ru-RU" sz="2400" b="1" dirty="0">
                <a:solidFill>
                  <a:schemeClr val="tx2"/>
                </a:solidFill>
              </a:rPr>
              <a:t>ООП в соответствии с ФООП </a:t>
            </a:r>
            <a:r>
              <a:rPr lang="ru-RU" sz="2400" dirty="0">
                <a:solidFill>
                  <a:schemeClr val="tx2"/>
                </a:solidFill>
              </a:rPr>
              <a:t/>
            </a:r>
            <a:br>
              <a:rPr lang="ru-RU" sz="2400" dirty="0">
                <a:solidFill>
                  <a:schemeClr val="tx2"/>
                </a:solidFill>
              </a:rPr>
            </a:br>
            <a:endParaRPr lang="ru-RU" sz="2400" dirty="0">
              <a:solidFill>
                <a:schemeClr val="tx2"/>
              </a:solidFill>
            </a:endParaRPr>
          </a:p>
        </p:txBody>
      </p:sp>
      <p:sp>
        <p:nvSpPr>
          <p:cNvPr id="3" name="Объект 2"/>
          <p:cNvSpPr>
            <a:spLocks noGrp="1"/>
          </p:cNvSpPr>
          <p:nvPr>
            <p:ph idx="1"/>
          </p:nvPr>
        </p:nvSpPr>
        <p:spPr>
          <a:xfrm>
            <a:off x="457200" y="1052736"/>
            <a:ext cx="8229600" cy="5073427"/>
          </a:xfrm>
        </p:spPr>
        <p:txBody>
          <a:bodyPr>
            <a:normAutofit fontScale="92500" lnSpcReduction="20000"/>
          </a:bodyPr>
          <a:lstStyle/>
          <a:p>
            <a:pPr marL="0" indent="0" algn="ctr">
              <a:buNone/>
            </a:pPr>
            <a:endParaRPr lang="ru-RU" sz="1800" b="1" dirty="0" smtClean="0"/>
          </a:p>
          <a:p>
            <a:pPr marL="0" indent="0" algn="ctr">
              <a:buNone/>
            </a:pPr>
            <a:r>
              <a:rPr lang="ru-RU" sz="2100" b="1" dirty="0" smtClean="0">
                <a:solidFill>
                  <a:schemeClr val="accent1"/>
                </a:solidFill>
              </a:rPr>
              <a:t>Мероприятия </a:t>
            </a:r>
            <a:r>
              <a:rPr lang="ru-RU" sz="2100" b="1" dirty="0">
                <a:solidFill>
                  <a:schemeClr val="accent1"/>
                </a:solidFill>
              </a:rPr>
              <a:t>содержательного характера</a:t>
            </a:r>
            <a:endParaRPr lang="ru-RU" sz="2100" dirty="0">
              <a:solidFill>
                <a:schemeClr val="accent1"/>
              </a:solidFill>
            </a:endParaRPr>
          </a:p>
          <a:p>
            <a:pPr marL="0" indent="0" algn="ctr">
              <a:buNone/>
            </a:pPr>
            <a:endParaRPr lang="ru-RU" sz="1800" b="1" dirty="0"/>
          </a:p>
          <a:p>
            <a:pPr marL="0" lvl="0" indent="0">
              <a:buNone/>
            </a:pPr>
            <a:r>
              <a:rPr lang="ru-RU" sz="1800" dirty="0" smtClean="0"/>
              <a:t>6. </a:t>
            </a:r>
            <a:r>
              <a:rPr lang="ru-RU" sz="1800" dirty="0"/>
              <a:t>Приведение в соответствие с ФООП ООО </a:t>
            </a:r>
            <a:r>
              <a:rPr lang="ru-RU" sz="1800" b="1" dirty="0">
                <a:solidFill>
                  <a:srgbClr val="FF0000"/>
                </a:solidFill>
              </a:rPr>
              <a:t>организационного раздела ООП ООО</a:t>
            </a:r>
            <a:r>
              <a:rPr lang="ru-RU" sz="1800" dirty="0"/>
              <a:t>:</a:t>
            </a:r>
          </a:p>
          <a:p>
            <a:pPr lvl="0">
              <a:buFont typeface="+mj-lt"/>
              <a:buAutoNum type="arabicParenR"/>
            </a:pPr>
            <a:r>
              <a:rPr lang="ru-RU" sz="1800" dirty="0"/>
              <a:t>выбор варианта учебного плана ФООП ООО или разработка учебного плана на основе варианта с возможностью перераспределения часов по предметам, по которым не проводят ГИА, для организации углубленного изучения;</a:t>
            </a:r>
          </a:p>
          <a:p>
            <a:pPr lvl="0">
              <a:buFont typeface="+mj-lt"/>
              <a:buAutoNum type="arabicParenR"/>
            </a:pPr>
            <a:r>
              <a:rPr lang="ru-RU" sz="1800" dirty="0">
                <a:solidFill>
                  <a:srgbClr val="C00000"/>
                </a:solidFill>
              </a:rPr>
              <a:t>корректировка количества часов обязательной и формируемой части программы в соответствии с пропорцией 70/30 </a:t>
            </a:r>
            <a:r>
              <a:rPr lang="ru-RU" sz="1800" dirty="0"/>
              <a:t>(</a:t>
            </a:r>
            <a:r>
              <a:rPr lang="ru-RU" sz="1800" dirty="0">
                <a:hlinkClick r:id="rId3"/>
              </a:rPr>
              <a:t>п. 26 ФГОС ООО-2021</a:t>
            </a:r>
            <a:r>
              <a:rPr lang="ru-RU" sz="1800" dirty="0"/>
              <a:t>, </a:t>
            </a:r>
            <a:r>
              <a:rPr lang="ru-RU" sz="1800" dirty="0">
                <a:hlinkClick r:id="rId4"/>
              </a:rPr>
              <a:t>п. 15 ФГОС ООО</a:t>
            </a:r>
            <a:r>
              <a:rPr lang="ru-RU" sz="1800" dirty="0"/>
              <a:t>);</a:t>
            </a:r>
          </a:p>
          <a:p>
            <a:pPr lvl="0">
              <a:buFont typeface="+mj-lt"/>
              <a:buAutoNum type="arabicParenR"/>
            </a:pPr>
            <a:r>
              <a:rPr lang="ru-RU" sz="1800" dirty="0">
                <a:solidFill>
                  <a:srgbClr val="C00000"/>
                </a:solidFill>
              </a:rPr>
              <a:t>добавление форм промежуточной аттестации</a:t>
            </a:r>
            <a:r>
              <a:rPr lang="ru-RU" sz="1800" dirty="0"/>
              <a:t>;</a:t>
            </a:r>
          </a:p>
          <a:p>
            <a:pPr lvl="0">
              <a:buFont typeface="+mj-lt"/>
              <a:buAutoNum type="arabicParenR"/>
            </a:pPr>
            <a:r>
              <a:rPr lang="ru-RU" sz="1800" dirty="0"/>
              <a:t>формирование календарного учебного графика с учетом ФООП;</a:t>
            </a:r>
          </a:p>
          <a:p>
            <a:pPr lvl="0">
              <a:buFont typeface="+mj-lt"/>
              <a:buAutoNum type="arabicParenR"/>
            </a:pPr>
            <a:r>
              <a:rPr lang="ru-RU" sz="1800" dirty="0">
                <a:solidFill>
                  <a:srgbClr val="C00000"/>
                </a:solidFill>
              </a:rPr>
              <a:t>добавление сроков каникул;</a:t>
            </a:r>
          </a:p>
          <a:p>
            <a:pPr lvl="0">
              <a:buFont typeface="+mj-lt"/>
              <a:buAutoNum type="arabicParenR"/>
            </a:pPr>
            <a:r>
              <a:rPr lang="ru-RU" sz="1800" dirty="0">
                <a:solidFill>
                  <a:srgbClr val="C00000"/>
                </a:solidFill>
              </a:rPr>
              <a:t>добавление сроков проведения промежуточной аттестации</a:t>
            </a:r>
            <a:r>
              <a:rPr lang="ru-RU" sz="1800" dirty="0"/>
              <a:t>; </a:t>
            </a:r>
          </a:p>
          <a:p>
            <a:pPr lvl="0">
              <a:buFont typeface="+mj-lt"/>
              <a:buAutoNum type="arabicParenR"/>
            </a:pPr>
            <a:r>
              <a:rPr lang="ru-RU" sz="1800" dirty="0"/>
              <a:t>составление плана внеурочной деятельности с учетом направлений внеурочной деятельности и форм организации, указанных в ФООП ООО;</a:t>
            </a:r>
          </a:p>
          <a:p>
            <a:pPr lvl="0">
              <a:buFont typeface="+mj-lt"/>
              <a:buAutoNum type="arabicParenR"/>
            </a:pPr>
            <a:r>
              <a:rPr lang="ru-RU" sz="1800" dirty="0"/>
              <a:t>анализ календарного плана воспитательной работы ООП ООО и приведение в соответствие с федеральным календарным планом воспитательной работы в ФООП  ООО;</a:t>
            </a:r>
          </a:p>
          <a:p>
            <a:pPr lvl="0">
              <a:buFont typeface="+mj-lt"/>
              <a:buAutoNum type="arabicParenR"/>
            </a:pPr>
            <a:r>
              <a:rPr lang="ru-RU" sz="1800" dirty="0">
                <a:solidFill>
                  <a:srgbClr val="C00000"/>
                </a:solidFill>
              </a:rPr>
              <a:t>разработка подраздела «Система условий реализации основной образовательной программы в соответствии с требованиями ФГОС ООО».</a:t>
            </a:r>
          </a:p>
          <a:p>
            <a:pPr marL="0" indent="0" algn="ctr">
              <a:buNone/>
            </a:pPr>
            <a:endParaRPr lang="ru-RU" sz="1800" dirty="0"/>
          </a:p>
          <a:p>
            <a:pPr algn="ctr"/>
            <a:endParaRPr lang="ru-RU" dirty="0"/>
          </a:p>
        </p:txBody>
      </p:sp>
    </p:spTree>
    <p:extLst>
      <p:ext uri="{BB962C8B-B14F-4D97-AF65-F5344CB8AC3E}">
        <p14:creationId xmlns:p14="http://schemas.microsoft.com/office/powerpoint/2010/main" val="18705167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60648"/>
            <a:ext cx="8229600" cy="1143000"/>
          </a:xfrm>
        </p:spPr>
        <p:txBody>
          <a:bodyPr>
            <a:normAutofit/>
          </a:bodyPr>
          <a:lstStyle/>
          <a:p>
            <a:r>
              <a:rPr lang="ru-RU" sz="2400" b="1" dirty="0">
                <a:solidFill>
                  <a:schemeClr val="tx2"/>
                </a:solidFill>
              </a:rPr>
              <a:t>Чек-лист </a:t>
            </a:r>
            <a:r>
              <a:rPr lang="ru-RU" sz="2400" b="1" dirty="0" smtClean="0">
                <a:solidFill>
                  <a:schemeClr val="tx2"/>
                </a:solidFill>
              </a:rPr>
              <a:t>разработки </a:t>
            </a:r>
            <a:r>
              <a:rPr lang="ru-RU" sz="2400" b="1" dirty="0">
                <a:solidFill>
                  <a:schemeClr val="tx2"/>
                </a:solidFill>
              </a:rPr>
              <a:t>ООП в соответствии с ФООП </a:t>
            </a:r>
            <a:r>
              <a:rPr lang="ru-RU" sz="2400" dirty="0">
                <a:solidFill>
                  <a:schemeClr val="tx2"/>
                </a:solidFill>
              </a:rPr>
              <a:t/>
            </a:r>
            <a:br>
              <a:rPr lang="ru-RU" sz="2400" dirty="0">
                <a:solidFill>
                  <a:schemeClr val="tx2"/>
                </a:solidFill>
              </a:rPr>
            </a:br>
            <a:endParaRPr lang="ru-RU" sz="2400" dirty="0">
              <a:solidFill>
                <a:schemeClr val="tx2"/>
              </a:solidFill>
            </a:endParaRPr>
          </a:p>
        </p:txBody>
      </p:sp>
      <p:sp>
        <p:nvSpPr>
          <p:cNvPr id="3" name="Объект 2"/>
          <p:cNvSpPr>
            <a:spLocks noGrp="1"/>
          </p:cNvSpPr>
          <p:nvPr>
            <p:ph idx="1"/>
          </p:nvPr>
        </p:nvSpPr>
        <p:spPr>
          <a:xfrm>
            <a:off x="457200" y="1052736"/>
            <a:ext cx="8229600" cy="5073427"/>
          </a:xfrm>
        </p:spPr>
        <p:txBody>
          <a:bodyPr>
            <a:normAutofit fontScale="92500" lnSpcReduction="20000"/>
          </a:bodyPr>
          <a:lstStyle/>
          <a:p>
            <a:pPr marL="0" indent="0" algn="ctr">
              <a:buNone/>
            </a:pPr>
            <a:endParaRPr lang="ru-RU" sz="1800" b="1" dirty="0" smtClean="0"/>
          </a:p>
          <a:p>
            <a:pPr marL="0" indent="0" algn="ctr">
              <a:buNone/>
            </a:pPr>
            <a:r>
              <a:rPr lang="ru-RU" sz="2100" b="1" dirty="0" smtClean="0">
                <a:solidFill>
                  <a:schemeClr val="accent1"/>
                </a:solidFill>
              </a:rPr>
              <a:t>Мероприятия </a:t>
            </a:r>
            <a:r>
              <a:rPr lang="ru-RU" sz="2100" b="1" dirty="0">
                <a:solidFill>
                  <a:schemeClr val="accent1"/>
                </a:solidFill>
              </a:rPr>
              <a:t>содержательного характера</a:t>
            </a:r>
            <a:endParaRPr lang="ru-RU" sz="2100" dirty="0">
              <a:solidFill>
                <a:schemeClr val="accent1"/>
              </a:solidFill>
            </a:endParaRPr>
          </a:p>
          <a:p>
            <a:pPr marL="0" indent="0" algn="ctr">
              <a:buNone/>
            </a:pPr>
            <a:endParaRPr lang="ru-RU" sz="1800" b="1" dirty="0"/>
          </a:p>
          <a:p>
            <a:pPr marL="0" lvl="0" indent="0">
              <a:buNone/>
            </a:pPr>
            <a:r>
              <a:rPr lang="ru-RU" sz="1800" dirty="0" smtClean="0"/>
              <a:t>7. Приведение </a:t>
            </a:r>
            <a:r>
              <a:rPr lang="ru-RU" sz="1800" dirty="0"/>
              <a:t>в соответствие с ФООП СОО </a:t>
            </a:r>
            <a:r>
              <a:rPr lang="ru-RU" sz="1800" b="1" dirty="0">
                <a:solidFill>
                  <a:srgbClr val="FF0000"/>
                </a:solidFill>
              </a:rPr>
              <a:t>организационного раздела ООП СОО</a:t>
            </a:r>
            <a:r>
              <a:rPr lang="ru-RU" sz="1800" dirty="0"/>
              <a:t>:</a:t>
            </a:r>
          </a:p>
          <a:p>
            <a:pPr lvl="0">
              <a:buFont typeface="+mj-lt"/>
              <a:buAutoNum type="arabicParenR"/>
            </a:pPr>
            <a:r>
              <a:rPr lang="ru-RU" sz="1800" dirty="0"/>
              <a:t>выбор варианта учебного плана ФООП СОО или разработка учебного плана на основе варианта с возможностью перераспределения часов по предметам, по которым не проводят ГИА, для организации профильного обучения;</a:t>
            </a:r>
          </a:p>
          <a:p>
            <a:pPr lvl="0">
              <a:buFont typeface="+mj-lt"/>
              <a:buAutoNum type="arabicParenR"/>
            </a:pPr>
            <a:r>
              <a:rPr lang="ru-RU" sz="1800" dirty="0">
                <a:solidFill>
                  <a:srgbClr val="C00000"/>
                </a:solidFill>
              </a:rPr>
              <a:t>корректировка количества часов обязательной и формируемой части программы в соответствии пропорцией 60/40 </a:t>
            </a:r>
            <a:r>
              <a:rPr lang="ru-RU" sz="1800" dirty="0"/>
              <a:t>(</a:t>
            </a:r>
            <a:r>
              <a:rPr lang="ru-RU" sz="1800" dirty="0">
                <a:hlinkClick r:id="rId3"/>
              </a:rPr>
              <a:t>п. 15 ФГОС СОО</a:t>
            </a:r>
            <a:r>
              <a:rPr lang="ru-RU" sz="1800" dirty="0"/>
              <a:t>);</a:t>
            </a:r>
          </a:p>
          <a:p>
            <a:pPr lvl="0">
              <a:buFont typeface="+mj-lt"/>
              <a:buAutoNum type="arabicParenR"/>
            </a:pPr>
            <a:r>
              <a:rPr lang="ru-RU" sz="1800" dirty="0">
                <a:solidFill>
                  <a:srgbClr val="C00000"/>
                </a:solidFill>
              </a:rPr>
              <a:t>добавление форм промежуточной аттестации;</a:t>
            </a:r>
          </a:p>
          <a:p>
            <a:pPr lvl="0">
              <a:buFont typeface="+mj-lt"/>
              <a:buAutoNum type="arabicParenR"/>
            </a:pPr>
            <a:r>
              <a:rPr lang="ru-RU" sz="1800" dirty="0"/>
              <a:t>формирование календарного учебного графика с учетом ФООП;</a:t>
            </a:r>
          </a:p>
          <a:p>
            <a:pPr lvl="0">
              <a:buFont typeface="+mj-lt"/>
              <a:buAutoNum type="arabicParenR"/>
            </a:pPr>
            <a:r>
              <a:rPr lang="ru-RU" sz="1800" dirty="0">
                <a:solidFill>
                  <a:srgbClr val="C00000"/>
                </a:solidFill>
              </a:rPr>
              <a:t>добавление сроков каникул;</a:t>
            </a:r>
          </a:p>
          <a:p>
            <a:pPr lvl="0">
              <a:buFont typeface="+mj-lt"/>
              <a:buAutoNum type="arabicParenR"/>
            </a:pPr>
            <a:r>
              <a:rPr lang="ru-RU" sz="1800" dirty="0">
                <a:solidFill>
                  <a:srgbClr val="C00000"/>
                </a:solidFill>
              </a:rPr>
              <a:t>добавление сроков проведения промежуточной </a:t>
            </a:r>
            <a:r>
              <a:rPr lang="ru-RU" sz="1800" dirty="0" smtClean="0">
                <a:solidFill>
                  <a:srgbClr val="C00000"/>
                </a:solidFill>
              </a:rPr>
              <a:t>аттестации; </a:t>
            </a:r>
            <a:endParaRPr lang="ru-RU" sz="1800" dirty="0">
              <a:solidFill>
                <a:srgbClr val="C00000"/>
              </a:solidFill>
            </a:endParaRPr>
          </a:p>
          <a:p>
            <a:pPr lvl="0">
              <a:buFont typeface="+mj-lt"/>
              <a:buAutoNum type="arabicParenR"/>
            </a:pPr>
            <a:r>
              <a:rPr lang="ru-RU" sz="1800" dirty="0"/>
              <a:t>составление плана внеурочной деятельности с учетом направлений внеурочной деятельности и форм организации, указанных в ФООП СОО;</a:t>
            </a:r>
          </a:p>
          <a:p>
            <a:pPr lvl="0">
              <a:buFont typeface="+mj-lt"/>
              <a:buAutoNum type="arabicParenR"/>
            </a:pPr>
            <a:r>
              <a:rPr lang="ru-RU" sz="1800" dirty="0"/>
              <a:t>анализ календарного плана воспитательной работы ООП СОО и приведение в соответствие с федеральным календарным планом воспитательной работы в ФООП СОО;</a:t>
            </a:r>
          </a:p>
          <a:p>
            <a:pPr lvl="0">
              <a:buFont typeface="+mj-lt"/>
              <a:buAutoNum type="arabicParenR"/>
            </a:pPr>
            <a:r>
              <a:rPr lang="ru-RU" sz="1800" dirty="0">
                <a:solidFill>
                  <a:srgbClr val="C00000"/>
                </a:solidFill>
              </a:rPr>
              <a:t>разработка подраздела «Система условий реализации основной образовательной программы в соответствии с требованиями ФГОС СОО».</a:t>
            </a:r>
          </a:p>
          <a:p>
            <a:pPr marL="0" indent="0" algn="ctr">
              <a:buNone/>
            </a:pPr>
            <a:endParaRPr lang="ru-RU" sz="1800" dirty="0"/>
          </a:p>
          <a:p>
            <a:pPr algn="ctr"/>
            <a:endParaRPr lang="ru-RU" dirty="0"/>
          </a:p>
        </p:txBody>
      </p:sp>
    </p:spTree>
    <p:extLst>
      <p:ext uri="{BB962C8B-B14F-4D97-AF65-F5344CB8AC3E}">
        <p14:creationId xmlns:p14="http://schemas.microsoft.com/office/powerpoint/2010/main" val="30264885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1143000"/>
          </a:xfrm>
        </p:spPr>
        <p:txBody>
          <a:bodyPr>
            <a:normAutofit/>
          </a:bodyPr>
          <a:lstStyle/>
          <a:p>
            <a:r>
              <a:rPr lang="ru-RU" sz="2400" b="1" dirty="0" smtClean="0">
                <a:solidFill>
                  <a:schemeClr val="tx2"/>
                </a:solidFill>
              </a:rPr>
              <a:t>ИСРО РАО</a:t>
            </a:r>
            <a:br>
              <a:rPr lang="ru-RU" sz="2400" b="1" dirty="0" smtClean="0">
                <a:solidFill>
                  <a:schemeClr val="tx2"/>
                </a:solidFill>
              </a:rPr>
            </a:br>
            <a:endParaRPr lang="ru-RU" sz="2400" b="1" dirty="0">
              <a:solidFill>
                <a:schemeClr val="tx2"/>
              </a:solidFill>
            </a:endParaRPr>
          </a:p>
        </p:txBody>
      </p:sp>
      <p:pic>
        <p:nvPicPr>
          <p:cNvPr id="5" name="Рисунок 4"/>
          <p:cNvPicPr>
            <a:picLocks noChangeAspect="1"/>
          </p:cNvPicPr>
          <p:nvPr/>
        </p:nvPicPr>
        <p:blipFill rotWithShape="1">
          <a:blip r:embed="rId3"/>
          <a:srcRect l="12995" t="18899" r="40936" b="27203"/>
          <a:stretch/>
        </p:blipFill>
        <p:spPr>
          <a:xfrm>
            <a:off x="1691680" y="3140968"/>
            <a:ext cx="7398592" cy="4869159"/>
          </a:xfrm>
          <a:prstGeom prst="rect">
            <a:avLst/>
          </a:prstGeom>
        </p:spPr>
      </p:pic>
      <p:pic>
        <p:nvPicPr>
          <p:cNvPr id="4" name="Объект 3"/>
          <p:cNvPicPr>
            <a:picLocks noGrp="1" noChangeAspect="1"/>
          </p:cNvPicPr>
          <p:nvPr>
            <p:ph idx="1"/>
          </p:nvPr>
        </p:nvPicPr>
        <p:blipFill rotWithShape="1">
          <a:blip r:embed="rId4"/>
          <a:srcRect l="9728" t="8587" r="8834" b="5499"/>
          <a:stretch/>
        </p:blipFill>
        <p:spPr>
          <a:xfrm>
            <a:off x="323528" y="764704"/>
            <a:ext cx="6552728" cy="3888433"/>
          </a:xfrm>
          <a:prstGeom prst="rect">
            <a:avLst/>
          </a:prstGeom>
        </p:spPr>
      </p:pic>
      <p:pic>
        <p:nvPicPr>
          <p:cNvPr id="1026" name="Picture 2" descr="http://qrcoder.ru/code/?https%3A%2F%2Fedsoo.ru%2F&amp;4&amp;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2280" y="836712"/>
            <a:ext cx="1401316" cy="1401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12772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16632"/>
            <a:ext cx="8229600" cy="1143000"/>
          </a:xfrm>
        </p:spPr>
        <p:txBody>
          <a:bodyPr>
            <a:normAutofit/>
          </a:bodyPr>
          <a:lstStyle/>
          <a:p>
            <a:r>
              <a:rPr lang="ru-RU" sz="2400" b="1" dirty="0" smtClean="0">
                <a:solidFill>
                  <a:schemeClr val="tx2"/>
                </a:solidFill>
              </a:rPr>
              <a:t>ЧИППКРО</a:t>
            </a:r>
            <a:r>
              <a:rPr lang="ru-RU" sz="2400" b="1" dirty="0">
                <a:solidFill>
                  <a:schemeClr val="tx2"/>
                </a:solidFill>
              </a:rPr>
              <a:t/>
            </a:r>
            <a:br>
              <a:rPr lang="ru-RU" sz="2400" b="1" dirty="0">
                <a:solidFill>
                  <a:schemeClr val="tx2"/>
                </a:solidFill>
              </a:rPr>
            </a:br>
            <a:endParaRPr lang="ru-RU" sz="2400" b="1" dirty="0">
              <a:solidFill>
                <a:schemeClr val="tx2"/>
              </a:solidFill>
            </a:endParaRPr>
          </a:p>
        </p:txBody>
      </p:sp>
      <p:pic>
        <p:nvPicPr>
          <p:cNvPr id="2053"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217" t="6994" r="4499" b="16464"/>
          <a:stretch/>
        </p:blipFill>
        <p:spPr bwMode="auto">
          <a:xfrm>
            <a:off x="1115616" y="836712"/>
            <a:ext cx="5850542" cy="29535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Grp="1" noChangeAspect="1" noChangeArrowheads="1"/>
          </p:cNvPicPr>
          <p:nvPr>
            <p:ph idx="1"/>
          </p:nvPr>
        </p:nvPicPr>
        <p:blipFill rotWithShape="1">
          <a:blip r:embed="rId4" cstate="print">
            <a:extLst>
              <a:ext uri="{28A0092B-C50C-407E-A947-70E740481C1C}">
                <a14:useLocalDpi xmlns:a14="http://schemas.microsoft.com/office/drawing/2010/main" val="0"/>
              </a:ext>
            </a:extLst>
          </a:blip>
          <a:srcRect l="12889" t="3979" r="16610" b="8950"/>
          <a:stretch/>
        </p:blipFill>
        <p:spPr bwMode="auto">
          <a:xfrm>
            <a:off x="4302969" y="2708920"/>
            <a:ext cx="3994074" cy="2774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descr="http://qrcoder.ru/code/?https%3A%2F%2Fipk74.ru%2Fvirtualcab%2Fmetod-gram%2F&amp;4&amp;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9712" y="4077072"/>
            <a:ext cx="1409700" cy="1409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60249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b="1" dirty="0" smtClean="0">
                <a:solidFill>
                  <a:schemeClr val="tx2"/>
                </a:solidFill>
              </a:rPr>
              <a:t>МБУ ДПО ЦРО</a:t>
            </a:r>
            <a:endParaRPr lang="ru-RU" sz="2400" b="1" dirty="0">
              <a:solidFill>
                <a:schemeClr val="tx2"/>
              </a:solidFill>
            </a:endParaRPr>
          </a:p>
        </p:txBody>
      </p:sp>
      <p:pic>
        <p:nvPicPr>
          <p:cNvPr id="3076" name="Picture 4" descr="http://qrcoder.ru/code/?https%3A%2F%2Fvk.com%2Fvideo%2F%40public210980749&amp;4&am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4531430"/>
            <a:ext cx="1409700" cy="14097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304" t="7961" r="18339" b="5793"/>
          <a:stretch/>
        </p:blipFill>
        <p:spPr bwMode="auto">
          <a:xfrm>
            <a:off x="539552" y="975639"/>
            <a:ext cx="3900362" cy="3034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958" r="2967" b="9158"/>
          <a:stretch/>
        </p:blipFill>
        <p:spPr bwMode="auto">
          <a:xfrm>
            <a:off x="2915816" y="3140968"/>
            <a:ext cx="5832648" cy="28700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10976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000" b="1" dirty="0" smtClean="0">
                <a:solidFill>
                  <a:schemeClr val="tx2"/>
                </a:solidFill>
              </a:rPr>
              <a:t>По итогам проектной сессии членов ГМО</a:t>
            </a:r>
            <a:br>
              <a:rPr lang="ru-RU" sz="2000" b="1" dirty="0" smtClean="0">
                <a:solidFill>
                  <a:schemeClr val="tx2"/>
                </a:solidFill>
              </a:rPr>
            </a:br>
            <a:r>
              <a:rPr lang="ru-RU" sz="2000" b="1" dirty="0" smtClean="0">
                <a:solidFill>
                  <a:schemeClr val="tx2"/>
                </a:solidFill>
              </a:rPr>
              <a:t>Консультации руководителей ГМО</a:t>
            </a:r>
            <a:endParaRPr lang="ru-RU" sz="2000" b="1" dirty="0">
              <a:solidFill>
                <a:schemeClr val="tx2"/>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1806056447"/>
              </p:ext>
            </p:extLst>
          </p:nvPr>
        </p:nvGraphicFramePr>
        <p:xfrm>
          <a:off x="457200" y="1600200"/>
          <a:ext cx="8229600" cy="4602480"/>
        </p:xfrm>
        <a:graphic>
          <a:graphicData uri="http://schemas.openxmlformats.org/drawingml/2006/table">
            <a:tbl>
              <a:tblPr firstRow="1" bandRow="1">
                <a:tableStyleId>{5C22544A-7EE6-4342-B048-85BDC9FD1C3A}</a:tableStyleId>
              </a:tblPr>
              <a:tblGrid>
                <a:gridCol w="1594520">
                  <a:extLst>
                    <a:ext uri="{9D8B030D-6E8A-4147-A177-3AD203B41FA5}">
                      <a16:colId xmlns:a16="http://schemas.microsoft.com/office/drawing/2014/main" xmlns="" val="3825863432"/>
                    </a:ext>
                  </a:extLst>
                </a:gridCol>
                <a:gridCol w="2880320">
                  <a:extLst>
                    <a:ext uri="{9D8B030D-6E8A-4147-A177-3AD203B41FA5}">
                      <a16:colId xmlns:a16="http://schemas.microsoft.com/office/drawing/2014/main" xmlns="" val="1815036052"/>
                    </a:ext>
                  </a:extLst>
                </a:gridCol>
                <a:gridCol w="1512168">
                  <a:extLst>
                    <a:ext uri="{9D8B030D-6E8A-4147-A177-3AD203B41FA5}">
                      <a16:colId xmlns:a16="http://schemas.microsoft.com/office/drawing/2014/main" xmlns="" val="2477704928"/>
                    </a:ext>
                  </a:extLst>
                </a:gridCol>
                <a:gridCol w="2242592">
                  <a:extLst>
                    <a:ext uri="{9D8B030D-6E8A-4147-A177-3AD203B41FA5}">
                      <a16:colId xmlns:a16="http://schemas.microsoft.com/office/drawing/2014/main" xmlns="" val="255746080"/>
                    </a:ext>
                  </a:extLst>
                </a:gridCol>
              </a:tblGrid>
              <a:tr h="370840">
                <a:tc>
                  <a:txBody>
                    <a:bodyPr/>
                    <a:lstStyle/>
                    <a:p>
                      <a:r>
                        <a:rPr lang="ru-RU" sz="1400" dirty="0" smtClean="0">
                          <a:solidFill>
                            <a:schemeClr val="bg1"/>
                          </a:solidFill>
                        </a:rPr>
                        <a:t>Учебный предмет</a:t>
                      </a:r>
                      <a:endParaRPr lang="ru-RU" sz="1400" dirty="0">
                        <a:solidFill>
                          <a:schemeClr val="bg1"/>
                        </a:solidFill>
                      </a:endParaRPr>
                    </a:p>
                  </a:txBody>
                  <a:tcPr/>
                </a:tc>
                <a:tc>
                  <a:txBody>
                    <a:bodyPr/>
                    <a:lstStyle/>
                    <a:p>
                      <a:r>
                        <a:rPr lang="ru-RU" sz="1400" dirty="0" smtClean="0">
                          <a:solidFill>
                            <a:schemeClr val="bg1"/>
                          </a:solidFill>
                        </a:rPr>
                        <a:t>ФИО консультанта</a:t>
                      </a:r>
                      <a:endParaRPr lang="ru-RU" sz="1400" dirty="0">
                        <a:solidFill>
                          <a:schemeClr val="bg1"/>
                        </a:solidFill>
                      </a:endParaRPr>
                    </a:p>
                  </a:txBody>
                  <a:tcPr/>
                </a:tc>
                <a:tc>
                  <a:txBody>
                    <a:bodyPr/>
                    <a:lstStyle/>
                    <a:p>
                      <a:r>
                        <a:rPr lang="ru-RU" sz="1400" dirty="0" smtClean="0">
                          <a:solidFill>
                            <a:schemeClr val="bg1"/>
                          </a:solidFill>
                        </a:rPr>
                        <a:t>Время консультации</a:t>
                      </a:r>
                      <a:endParaRPr lang="ru-RU" sz="1400" dirty="0">
                        <a:solidFill>
                          <a:schemeClr val="bg1"/>
                        </a:solidFill>
                      </a:endParaRPr>
                    </a:p>
                  </a:txBody>
                  <a:tcPr/>
                </a:tc>
                <a:tc>
                  <a:txBody>
                    <a:bodyPr/>
                    <a:lstStyle/>
                    <a:p>
                      <a:r>
                        <a:rPr lang="ru-RU" sz="1400" dirty="0" smtClean="0">
                          <a:solidFill>
                            <a:schemeClr val="bg1"/>
                          </a:solidFill>
                        </a:rPr>
                        <a:t>Контакты</a:t>
                      </a:r>
                      <a:endParaRPr lang="ru-RU" sz="1400" dirty="0">
                        <a:solidFill>
                          <a:schemeClr val="bg1"/>
                        </a:solidFill>
                      </a:endParaRPr>
                    </a:p>
                  </a:txBody>
                  <a:tcPr/>
                </a:tc>
                <a:extLst>
                  <a:ext uri="{0D108BD9-81ED-4DB2-BD59-A6C34878D82A}">
                    <a16:rowId xmlns:a16="http://schemas.microsoft.com/office/drawing/2014/main" xmlns="" val="499315808"/>
                  </a:ext>
                </a:extLst>
              </a:tr>
              <a:tr h="370840">
                <a:tc>
                  <a:txBody>
                    <a:bodyPr/>
                    <a:lstStyle/>
                    <a:p>
                      <a:r>
                        <a:rPr lang="ru-RU" sz="1400" dirty="0" smtClean="0"/>
                        <a:t>Русский язык и литература</a:t>
                      </a:r>
                      <a:endParaRPr lang="ru-RU" sz="1400" dirty="0"/>
                    </a:p>
                  </a:txBody>
                  <a:tcPr/>
                </a:tc>
                <a:tc>
                  <a:txBody>
                    <a:bodyPr/>
                    <a:lstStyle/>
                    <a:p>
                      <a:r>
                        <a:rPr lang="ru-RU" sz="1400" dirty="0" smtClean="0"/>
                        <a:t>Галактионова Наталья Евгеньевна</a:t>
                      </a:r>
                      <a:endParaRPr lang="ru-RU" sz="1400" dirty="0"/>
                    </a:p>
                  </a:txBody>
                  <a:tcPr/>
                </a:tc>
                <a:tc>
                  <a:txBody>
                    <a:bodyPr/>
                    <a:lstStyle/>
                    <a:p>
                      <a:r>
                        <a:rPr lang="ru-RU" sz="1400" dirty="0" smtClean="0"/>
                        <a:t>11-12 мая 2023</a:t>
                      </a:r>
                    </a:p>
                    <a:p>
                      <a:r>
                        <a:rPr lang="ru-RU" sz="1400" dirty="0" smtClean="0"/>
                        <a:t>в рабочее время</a:t>
                      </a:r>
                      <a:endParaRPr lang="ru-RU" sz="1400" dirty="0"/>
                    </a:p>
                  </a:txBody>
                  <a:tcPr/>
                </a:tc>
                <a:tc>
                  <a:txBody>
                    <a:bodyPr/>
                    <a:lstStyle/>
                    <a:p>
                      <a:r>
                        <a:rPr lang="en-US" sz="1400" b="0" i="0" kern="1200" dirty="0" smtClean="0">
                          <a:solidFill>
                            <a:schemeClr val="dk1"/>
                          </a:solidFill>
                          <a:effectLst/>
                          <a:latin typeface="+mn-lt"/>
                          <a:ea typeface="+mn-ea"/>
                          <a:cs typeface="+mn-cs"/>
                        </a:rPr>
                        <a:t> </a:t>
                      </a:r>
                      <a:r>
                        <a:rPr lang="en-US" sz="1400" b="0" i="0" u="sng" kern="1200" dirty="0" smtClean="0">
                          <a:solidFill>
                            <a:schemeClr val="dk1"/>
                          </a:solidFill>
                          <a:effectLst/>
                          <a:latin typeface="+mn-lt"/>
                          <a:ea typeface="+mn-ea"/>
                          <a:cs typeface="+mn-cs"/>
                          <a:hlinkClick r:id="rId3"/>
                        </a:rPr>
                        <a:t>g70n@yandex.ru</a:t>
                      </a:r>
                      <a:r>
                        <a:rPr lang="en-US" sz="1400" dirty="0" smtClean="0"/>
                        <a:t/>
                      </a:r>
                      <a:br>
                        <a:rPr lang="en-US" sz="1400" dirty="0" smtClean="0"/>
                      </a:br>
                      <a:r>
                        <a:rPr lang="ru-RU" sz="1400" b="0" i="0" kern="1200" dirty="0" smtClean="0">
                          <a:solidFill>
                            <a:schemeClr val="dk1"/>
                          </a:solidFill>
                          <a:effectLst/>
                          <a:latin typeface="+mn-lt"/>
                          <a:ea typeface="+mn-ea"/>
                          <a:cs typeface="+mn-cs"/>
                        </a:rPr>
                        <a:t>89043021798</a:t>
                      </a:r>
                      <a:endParaRPr lang="ru-RU" sz="1400" dirty="0"/>
                    </a:p>
                  </a:txBody>
                  <a:tcPr/>
                </a:tc>
                <a:extLst>
                  <a:ext uri="{0D108BD9-81ED-4DB2-BD59-A6C34878D82A}">
                    <a16:rowId xmlns:a16="http://schemas.microsoft.com/office/drawing/2014/main" xmlns="" val="1277802273"/>
                  </a:ext>
                </a:extLst>
              </a:tr>
              <a:tr h="370840">
                <a:tc>
                  <a:txBody>
                    <a:bodyPr/>
                    <a:lstStyle/>
                    <a:p>
                      <a:r>
                        <a:rPr lang="ru-RU" sz="1400" dirty="0" smtClean="0"/>
                        <a:t>История и обществознание</a:t>
                      </a:r>
                      <a:endParaRPr lang="ru-RU" sz="1400" dirty="0"/>
                    </a:p>
                  </a:txBody>
                  <a:tcPr/>
                </a:tc>
                <a:tc>
                  <a:txBody>
                    <a:bodyPr/>
                    <a:lstStyle/>
                    <a:p>
                      <a:r>
                        <a:rPr lang="ru-RU" sz="1400" dirty="0" smtClean="0"/>
                        <a:t>Полякова Ольга Николаевна</a:t>
                      </a:r>
                      <a:endParaRPr lang="ru-RU" sz="1400" dirty="0"/>
                    </a:p>
                  </a:txBody>
                  <a:tcPr/>
                </a:tc>
                <a:tc>
                  <a:txBody>
                    <a:bodyPr/>
                    <a:lstStyle/>
                    <a:p>
                      <a:r>
                        <a:rPr lang="ru-RU" sz="1400" b="0" i="0" kern="1200" dirty="0" smtClean="0">
                          <a:solidFill>
                            <a:schemeClr val="dk1"/>
                          </a:solidFill>
                          <a:effectLst/>
                          <a:latin typeface="+mn-lt"/>
                          <a:ea typeface="+mn-ea"/>
                          <a:cs typeface="+mn-cs"/>
                        </a:rPr>
                        <a:t>понедельник 16.00-17.00; четверг </a:t>
                      </a:r>
                    </a:p>
                    <a:p>
                      <a:r>
                        <a:rPr lang="ru-RU" sz="1400" b="0" i="0" kern="1200" dirty="0" smtClean="0">
                          <a:solidFill>
                            <a:schemeClr val="dk1"/>
                          </a:solidFill>
                          <a:effectLst/>
                          <a:latin typeface="+mn-lt"/>
                          <a:ea typeface="+mn-ea"/>
                          <a:cs typeface="+mn-cs"/>
                        </a:rPr>
                        <a:t>17.00-18.00</a:t>
                      </a:r>
                      <a:endParaRPr lang="ru-RU" sz="1400" b="0" dirty="0"/>
                    </a:p>
                  </a:txBody>
                  <a:tcPr/>
                </a:tc>
                <a:tc>
                  <a:txBody>
                    <a:bodyPr/>
                    <a:lstStyle/>
                    <a:p>
                      <a:r>
                        <a:rPr lang="en-US" sz="1400" b="0" i="0" u="sng" kern="1200" dirty="0" smtClean="0">
                          <a:solidFill>
                            <a:schemeClr val="dk1"/>
                          </a:solidFill>
                          <a:effectLst/>
                          <a:latin typeface="+mn-lt"/>
                          <a:ea typeface="+mn-ea"/>
                          <a:cs typeface="+mn-cs"/>
                          <a:hlinkClick r:id="rId4"/>
                        </a:rPr>
                        <a:t>onpolyakova@rambler.ru</a:t>
                      </a:r>
                      <a:r>
                        <a:rPr lang="en-US" sz="1400" b="0" i="0" kern="1200" dirty="0" smtClean="0">
                          <a:solidFill>
                            <a:schemeClr val="dk1"/>
                          </a:solidFill>
                          <a:effectLst/>
                          <a:latin typeface="+mn-lt"/>
                          <a:ea typeface="+mn-ea"/>
                          <a:cs typeface="+mn-cs"/>
                        </a:rPr>
                        <a:t> </a:t>
                      </a:r>
                      <a:endParaRPr lang="ru-RU" sz="1400" b="0" i="0" kern="1200" dirty="0" smtClean="0">
                        <a:solidFill>
                          <a:schemeClr val="dk1"/>
                        </a:solidFill>
                        <a:effectLst/>
                        <a:latin typeface="+mn-lt"/>
                        <a:ea typeface="+mn-ea"/>
                        <a:cs typeface="+mn-cs"/>
                      </a:endParaRPr>
                    </a:p>
                    <a:p>
                      <a:r>
                        <a:rPr lang="ru-RU" sz="1400" b="0" i="0" kern="1200" dirty="0" smtClean="0">
                          <a:solidFill>
                            <a:schemeClr val="dk1"/>
                          </a:solidFill>
                          <a:effectLst/>
                          <a:latin typeface="+mn-lt"/>
                          <a:ea typeface="+mn-ea"/>
                          <a:cs typeface="+mn-cs"/>
                        </a:rPr>
                        <a:t>89049794633</a:t>
                      </a:r>
                      <a:endParaRPr lang="ru-RU" sz="1400" dirty="0"/>
                    </a:p>
                  </a:txBody>
                  <a:tcPr/>
                </a:tc>
                <a:extLst>
                  <a:ext uri="{0D108BD9-81ED-4DB2-BD59-A6C34878D82A}">
                    <a16:rowId xmlns:a16="http://schemas.microsoft.com/office/drawing/2014/main" xmlns="" val="3640264396"/>
                  </a:ext>
                </a:extLst>
              </a:tr>
              <a:tr h="370840">
                <a:tc>
                  <a:txBody>
                    <a:bodyPr/>
                    <a:lstStyle/>
                    <a:p>
                      <a:r>
                        <a:rPr lang="ru-RU" sz="1400" dirty="0" smtClean="0"/>
                        <a:t>География</a:t>
                      </a:r>
                      <a:endParaRPr lang="ru-RU" sz="1400" dirty="0"/>
                    </a:p>
                  </a:txBody>
                  <a:tcPr/>
                </a:tc>
                <a:tc>
                  <a:txBody>
                    <a:bodyPr/>
                    <a:lstStyle/>
                    <a:p>
                      <a:r>
                        <a:rPr lang="ru-RU" sz="1400" dirty="0" err="1" smtClean="0"/>
                        <a:t>Хаванцева</a:t>
                      </a:r>
                      <a:r>
                        <a:rPr lang="ru-RU" sz="1400" dirty="0" smtClean="0"/>
                        <a:t> Елена Александровна</a:t>
                      </a:r>
                      <a:endParaRPr lang="ru-RU" sz="1400" dirty="0"/>
                    </a:p>
                  </a:txBody>
                  <a:tcPr/>
                </a:tc>
                <a:tc>
                  <a:txBody>
                    <a:bodyPr/>
                    <a:lstStyle/>
                    <a:p>
                      <a:r>
                        <a:rPr lang="ru-RU" sz="1400" dirty="0" smtClean="0"/>
                        <a:t>2 декада мая</a:t>
                      </a:r>
                    </a:p>
                    <a:p>
                      <a:r>
                        <a:rPr lang="ru-RU" sz="1400" dirty="0" smtClean="0"/>
                        <a:t>в рабочее время</a:t>
                      </a:r>
                      <a:endParaRPr lang="ru-RU" sz="1400" dirty="0"/>
                    </a:p>
                  </a:txBody>
                  <a:tcPr/>
                </a:tc>
                <a:tc>
                  <a:txBody>
                    <a:bodyPr/>
                    <a:lstStyle/>
                    <a:p>
                      <a:r>
                        <a:rPr lang="en-US" sz="1400" b="0" i="0" u="sng" kern="1200" dirty="0" smtClean="0">
                          <a:solidFill>
                            <a:schemeClr val="dk1"/>
                          </a:solidFill>
                          <a:effectLst/>
                          <a:latin typeface="+mn-lt"/>
                          <a:ea typeface="+mn-ea"/>
                          <a:cs typeface="+mn-cs"/>
                          <a:hlinkClick r:id="rId5"/>
                        </a:rPr>
                        <a:t>havantsev369@yandex.ru</a:t>
                      </a:r>
                      <a:endParaRPr lang="ru-RU" sz="1400" b="0" i="0" u="sng" kern="1200" dirty="0" smtClean="0">
                        <a:solidFill>
                          <a:schemeClr val="dk1"/>
                        </a:solidFill>
                        <a:effectLst/>
                        <a:latin typeface="+mn-lt"/>
                        <a:ea typeface="+mn-ea"/>
                        <a:cs typeface="+mn-cs"/>
                      </a:endParaRPr>
                    </a:p>
                    <a:p>
                      <a:r>
                        <a:rPr lang="ru-RU" sz="1400" dirty="0" smtClean="0"/>
                        <a:t>89191219192</a:t>
                      </a:r>
                      <a:endParaRPr lang="ru-RU" sz="1400" dirty="0"/>
                    </a:p>
                  </a:txBody>
                  <a:tcPr/>
                </a:tc>
                <a:extLst>
                  <a:ext uri="{0D108BD9-81ED-4DB2-BD59-A6C34878D82A}">
                    <a16:rowId xmlns:a16="http://schemas.microsoft.com/office/drawing/2014/main" xmlns="" val="2624967643"/>
                  </a:ext>
                </a:extLst>
              </a:tr>
              <a:tr h="370840">
                <a:tc>
                  <a:txBody>
                    <a:bodyPr/>
                    <a:lstStyle/>
                    <a:p>
                      <a:r>
                        <a:rPr lang="ru-RU" sz="1400" dirty="0" smtClean="0"/>
                        <a:t>ОБЖ</a:t>
                      </a:r>
                      <a:endParaRPr lang="ru-RU" sz="1400" dirty="0"/>
                    </a:p>
                  </a:txBody>
                  <a:tcPr/>
                </a:tc>
                <a:tc>
                  <a:txBody>
                    <a:bodyPr/>
                    <a:lstStyle/>
                    <a:p>
                      <a:r>
                        <a:rPr lang="ru-RU" sz="1400" dirty="0" err="1" smtClean="0"/>
                        <a:t>Баклунин</a:t>
                      </a:r>
                      <a:r>
                        <a:rPr lang="ru-RU" sz="1400" dirty="0" smtClean="0"/>
                        <a:t> Владимир Александрович</a:t>
                      </a:r>
                      <a:endParaRPr lang="ru-RU"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smtClean="0"/>
                        <a:t>2 декада мая</a:t>
                      </a:r>
                    </a:p>
                    <a:p>
                      <a:r>
                        <a:rPr lang="ru-RU" sz="1400" smtClean="0"/>
                        <a:t>в </a:t>
                      </a:r>
                      <a:r>
                        <a:rPr lang="ru-RU" sz="1400" dirty="0" smtClean="0"/>
                        <a:t>рабочее время</a:t>
                      </a:r>
                      <a:endParaRPr lang="ru-RU" sz="1400" dirty="0"/>
                    </a:p>
                  </a:txBody>
                  <a:tcPr/>
                </a:tc>
                <a:tc>
                  <a:txBody>
                    <a:bodyPr/>
                    <a:lstStyle/>
                    <a:p>
                      <a:r>
                        <a:rPr lang="en-US" sz="1400" b="0" i="0" u="sng" kern="1200" dirty="0" smtClean="0">
                          <a:solidFill>
                            <a:schemeClr val="dk1"/>
                          </a:solidFill>
                          <a:effectLst/>
                          <a:latin typeface="+mn-lt"/>
                          <a:ea typeface="+mn-ea"/>
                          <a:cs typeface="+mn-cs"/>
                          <a:hlinkClick r:id="rId6"/>
                        </a:rPr>
                        <a:t>vladimirbaklunin@mail.ru</a:t>
                      </a:r>
                      <a:endParaRPr lang="ru-RU" sz="1400" b="0" i="0" u="sng" kern="1200" dirty="0" smtClean="0">
                        <a:solidFill>
                          <a:schemeClr val="dk1"/>
                        </a:solidFill>
                        <a:effectLst/>
                        <a:latin typeface="+mn-lt"/>
                        <a:ea typeface="+mn-ea"/>
                        <a:cs typeface="+mn-cs"/>
                      </a:endParaRPr>
                    </a:p>
                    <a:p>
                      <a:r>
                        <a:rPr lang="ru-RU" sz="1400" b="0" i="0" kern="1200" dirty="0" smtClean="0">
                          <a:solidFill>
                            <a:schemeClr val="dk1"/>
                          </a:solidFill>
                          <a:effectLst/>
                          <a:latin typeface="+mn-lt"/>
                          <a:ea typeface="+mn-ea"/>
                          <a:cs typeface="+mn-cs"/>
                        </a:rPr>
                        <a:t> 89080597190</a:t>
                      </a:r>
                      <a:endParaRPr lang="ru-RU" sz="1400" dirty="0"/>
                    </a:p>
                  </a:txBody>
                  <a:tcPr/>
                </a:tc>
                <a:extLst>
                  <a:ext uri="{0D108BD9-81ED-4DB2-BD59-A6C34878D82A}">
                    <a16:rowId xmlns:a16="http://schemas.microsoft.com/office/drawing/2014/main" xmlns="" val="2606374770"/>
                  </a:ext>
                </a:extLst>
              </a:tr>
              <a:tr h="370840">
                <a:tc>
                  <a:txBody>
                    <a:bodyPr/>
                    <a:lstStyle/>
                    <a:p>
                      <a:r>
                        <a:rPr lang="ru-RU" sz="1400" dirty="0" smtClean="0"/>
                        <a:t>Математика</a:t>
                      </a:r>
                      <a:endParaRPr lang="ru-RU" sz="1400" dirty="0"/>
                    </a:p>
                  </a:txBody>
                  <a:tcPr/>
                </a:tc>
                <a:tc>
                  <a:txBody>
                    <a:bodyPr/>
                    <a:lstStyle/>
                    <a:p>
                      <a:r>
                        <a:rPr lang="ru-RU" sz="1400" dirty="0" smtClean="0"/>
                        <a:t>Морозова Елена Владимировна</a:t>
                      </a:r>
                    </a:p>
                    <a:p>
                      <a:endParaRPr lang="ru-RU" sz="1400" dirty="0" smtClean="0"/>
                    </a:p>
                    <a:p>
                      <a:r>
                        <a:rPr lang="ru-RU" sz="1400" dirty="0" err="1" smtClean="0"/>
                        <a:t>Чипышева</a:t>
                      </a:r>
                      <a:r>
                        <a:rPr lang="ru-RU" sz="1400" dirty="0" smtClean="0"/>
                        <a:t> Людмила Викторовна</a:t>
                      </a:r>
                    </a:p>
                    <a:p>
                      <a:endParaRPr lang="ru-RU" sz="1400" dirty="0" smtClean="0"/>
                    </a:p>
                    <a:p>
                      <a:r>
                        <a:rPr lang="ru-RU" sz="1400" dirty="0" smtClean="0"/>
                        <a:t>Мазурина Наталья Михайловна</a:t>
                      </a:r>
                    </a:p>
                    <a:p>
                      <a:endParaRPr lang="ru-RU" sz="1400" dirty="0" smtClean="0"/>
                    </a:p>
                    <a:p>
                      <a:endParaRPr lang="ru-RU" sz="1400" dirty="0"/>
                    </a:p>
                  </a:txBody>
                  <a:tcPr/>
                </a:tc>
                <a:tc>
                  <a:txBody>
                    <a:bodyPr/>
                    <a:lstStyle/>
                    <a:p>
                      <a:r>
                        <a:rPr lang="ru-RU" sz="1400" dirty="0" smtClean="0"/>
                        <a:t>Понедельник 13.00-15.00</a:t>
                      </a:r>
                    </a:p>
                    <a:p>
                      <a:r>
                        <a:rPr lang="ru-RU" sz="1400" dirty="0" smtClean="0"/>
                        <a:t>Четверг </a:t>
                      </a:r>
                    </a:p>
                    <a:p>
                      <a:r>
                        <a:rPr lang="ru-RU" sz="1400" dirty="0" smtClean="0"/>
                        <a:t>15.00-17.00</a:t>
                      </a:r>
                    </a:p>
                    <a:p>
                      <a:r>
                        <a:rPr lang="ru-RU" sz="1400" dirty="0" smtClean="0"/>
                        <a:t>Вторник</a:t>
                      </a:r>
                    </a:p>
                    <a:p>
                      <a:r>
                        <a:rPr lang="ru-RU" sz="1400" dirty="0" smtClean="0"/>
                        <a:t>12.00-14.00</a:t>
                      </a:r>
                    </a:p>
                  </a:txBody>
                  <a:tcPr/>
                </a:tc>
                <a:tc>
                  <a:txBody>
                    <a:bodyPr/>
                    <a:lstStyle/>
                    <a:p>
                      <a:r>
                        <a:rPr lang="en-US" sz="1400" dirty="0" smtClean="0">
                          <a:hlinkClick r:id="rId7"/>
                        </a:rPr>
                        <a:t>elenamorozova74@inbox.ru</a:t>
                      </a:r>
                      <a:endParaRPr lang="ru-RU" sz="1400" dirty="0" smtClean="0"/>
                    </a:p>
                    <a:p>
                      <a:r>
                        <a:rPr lang="ru-RU" sz="1400" dirty="0" smtClean="0"/>
                        <a:t>89058358895</a:t>
                      </a:r>
                    </a:p>
                    <a:p>
                      <a:r>
                        <a:rPr lang="ru-RU" sz="1400" dirty="0" smtClean="0"/>
                        <a:t>89068626994</a:t>
                      </a:r>
                    </a:p>
                    <a:p>
                      <a:endParaRPr lang="ru-RU" sz="1400" dirty="0" smtClean="0"/>
                    </a:p>
                    <a:p>
                      <a:r>
                        <a:rPr lang="ru-RU" sz="1400" dirty="0" smtClean="0"/>
                        <a:t>89514447300</a:t>
                      </a:r>
                      <a:endParaRPr lang="ru-RU" sz="1400" dirty="0"/>
                    </a:p>
                  </a:txBody>
                  <a:tcPr/>
                </a:tc>
                <a:extLst>
                  <a:ext uri="{0D108BD9-81ED-4DB2-BD59-A6C34878D82A}">
                    <a16:rowId xmlns:a16="http://schemas.microsoft.com/office/drawing/2014/main" xmlns="" val="1645324309"/>
                  </a:ext>
                </a:extLst>
              </a:tr>
            </a:tbl>
          </a:graphicData>
        </a:graphic>
      </p:graphicFrame>
    </p:spTree>
    <p:extLst>
      <p:ext uri="{BB962C8B-B14F-4D97-AF65-F5344CB8AC3E}">
        <p14:creationId xmlns:p14="http://schemas.microsoft.com/office/powerpoint/2010/main" val="15611231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44624"/>
            <a:ext cx="8229600" cy="1143000"/>
          </a:xfrm>
        </p:spPr>
        <p:txBody>
          <a:bodyPr>
            <a:normAutofit/>
          </a:bodyPr>
          <a:lstStyle/>
          <a:p>
            <a:r>
              <a:rPr lang="ru-RU" sz="2400" b="1" dirty="0">
                <a:solidFill>
                  <a:schemeClr val="tx2"/>
                </a:solidFill>
              </a:rPr>
              <a:t>Чек-лист </a:t>
            </a:r>
            <a:r>
              <a:rPr lang="ru-RU" sz="2400" b="1" dirty="0" smtClean="0">
                <a:solidFill>
                  <a:schemeClr val="tx2"/>
                </a:solidFill>
              </a:rPr>
              <a:t>разработки </a:t>
            </a:r>
            <a:r>
              <a:rPr lang="ru-RU" sz="2400" b="1" dirty="0">
                <a:solidFill>
                  <a:schemeClr val="tx2"/>
                </a:solidFill>
              </a:rPr>
              <a:t>ООП в соответствии с ФООП </a:t>
            </a:r>
            <a:r>
              <a:rPr lang="ru-RU" sz="2400" dirty="0">
                <a:solidFill>
                  <a:schemeClr val="tx2"/>
                </a:solidFill>
              </a:rPr>
              <a:t/>
            </a:r>
            <a:br>
              <a:rPr lang="ru-RU" sz="2400" dirty="0">
                <a:solidFill>
                  <a:schemeClr val="tx2"/>
                </a:solidFill>
              </a:rPr>
            </a:br>
            <a:endParaRPr lang="ru-RU" sz="2400" dirty="0">
              <a:solidFill>
                <a:schemeClr val="tx2"/>
              </a:solidFill>
            </a:endParaRPr>
          </a:p>
        </p:txBody>
      </p:sp>
      <p:sp>
        <p:nvSpPr>
          <p:cNvPr id="3" name="Объект 2"/>
          <p:cNvSpPr>
            <a:spLocks noGrp="1"/>
          </p:cNvSpPr>
          <p:nvPr>
            <p:ph idx="1"/>
          </p:nvPr>
        </p:nvSpPr>
        <p:spPr>
          <a:xfrm>
            <a:off x="457200" y="692696"/>
            <a:ext cx="8229600" cy="5976664"/>
          </a:xfrm>
        </p:spPr>
        <p:txBody>
          <a:bodyPr>
            <a:normAutofit fontScale="25000" lnSpcReduction="20000"/>
          </a:bodyPr>
          <a:lstStyle/>
          <a:p>
            <a:pPr marL="0" indent="0" algn="ctr">
              <a:buNone/>
            </a:pPr>
            <a:endParaRPr lang="ru-RU" sz="1800" b="1" dirty="0" smtClean="0"/>
          </a:p>
          <a:p>
            <a:pPr marL="0" indent="0" algn="ctr">
              <a:buNone/>
            </a:pPr>
            <a:r>
              <a:rPr lang="ru-RU" sz="5600" b="1" dirty="0" smtClean="0">
                <a:solidFill>
                  <a:schemeClr val="accent1"/>
                </a:solidFill>
              </a:rPr>
              <a:t>Организационно-управленческое </a:t>
            </a:r>
            <a:r>
              <a:rPr lang="ru-RU" sz="5600" b="1" dirty="0">
                <a:solidFill>
                  <a:schemeClr val="accent1"/>
                </a:solidFill>
              </a:rPr>
              <a:t>обеспечение </a:t>
            </a:r>
            <a:endParaRPr lang="ru-RU" sz="5600" b="1" dirty="0" smtClean="0">
              <a:solidFill>
                <a:schemeClr val="accent1"/>
              </a:solidFill>
            </a:endParaRPr>
          </a:p>
          <a:p>
            <a:pPr marL="514350" lvl="0" indent="-514350">
              <a:buFont typeface="+mj-lt"/>
              <a:buAutoNum type="arabicPeriod"/>
            </a:pPr>
            <a:r>
              <a:rPr lang="ru-RU" sz="5600" dirty="0" smtClean="0"/>
              <a:t>Проведение </a:t>
            </a:r>
            <a:r>
              <a:rPr lang="ru-RU" sz="5600" dirty="0"/>
              <a:t>совещания с целью информирования педагогов о ФООП и необходимости приведения ООП уровней образования в соответствие с ФООП.</a:t>
            </a:r>
          </a:p>
          <a:p>
            <a:pPr marL="514350" lvl="0" indent="-514350">
              <a:buFont typeface="+mj-lt"/>
              <a:buAutoNum type="arabicPeriod"/>
            </a:pPr>
            <a:r>
              <a:rPr lang="ru-RU" sz="5600" dirty="0"/>
              <a:t>Размещение информации о внедрении ФООП на сайте ОО/стендах в </a:t>
            </a:r>
            <a:r>
              <a:rPr lang="ru-RU" sz="5600" dirty="0" smtClean="0"/>
              <a:t>ОО.</a:t>
            </a:r>
            <a:endParaRPr lang="ru-RU" sz="5600" dirty="0"/>
          </a:p>
          <a:p>
            <a:pPr marL="514350" lvl="0" indent="-514350">
              <a:buFont typeface="+mj-lt"/>
              <a:buAutoNum type="arabicPeriod"/>
            </a:pPr>
            <a:r>
              <a:rPr lang="ru-RU" sz="5600" dirty="0"/>
              <a:t>Проведение самодиагностики готовности образовательной организации к введению ФООП(Письмо </a:t>
            </a:r>
            <a:r>
              <a:rPr lang="ru-RU" sz="5600" dirty="0" err="1"/>
              <a:t>МОиН</a:t>
            </a:r>
            <a:r>
              <a:rPr lang="ru-RU" sz="5600" dirty="0"/>
              <a:t> ЧО № </a:t>
            </a:r>
            <a:r>
              <a:rPr lang="ru-RU" sz="5600" dirty="0" smtClean="0"/>
              <a:t>3171)</a:t>
            </a:r>
            <a:endParaRPr lang="ru-RU" sz="5600" dirty="0"/>
          </a:p>
          <a:p>
            <a:pPr marL="971550" lvl="1" indent="-514350">
              <a:buFont typeface="+mj-lt"/>
              <a:buAutoNum type="arabicParenR"/>
            </a:pPr>
            <a:r>
              <a:rPr lang="ru-RU" sz="5600" dirty="0"/>
              <a:t>Сравнение содержания ФОПП; ФГОС-2021,2022; ФГОС-2009,2010,2012.</a:t>
            </a:r>
          </a:p>
          <a:p>
            <a:pPr marL="971550" lvl="1" indent="-514350">
              <a:buFont typeface="+mj-lt"/>
              <a:buAutoNum type="arabicParenR"/>
            </a:pPr>
            <a:r>
              <a:rPr lang="ru-RU" sz="5600" dirty="0"/>
              <a:t>Анализ содержания, действующих в общеобразовательной организации ООП на предмет соответствия ФООП. </a:t>
            </a:r>
          </a:p>
          <a:p>
            <a:pPr marL="971550" lvl="1" indent="-514350">
              <a:buFont typeface="+mj-lt"/>
              <a:buAutoNum type="arabicParenR"/>
            </a:pPr>
            <a:r>
              <a:rPr lang="ru-RU" sz="5600" dirty="0"/>
              <a:t>Анализ перечня учебников на предмет соответствия </a:t>
            </a:r>
            <a:r>
              <a:rPr lang="ru-RU" sz="5600" dirty="0">
                <a:hlinkClick r:id="rId3"/>
              </a:rPr>
              <a:t>ФПУ (</a:t>
            </a:r>
            <a:r>
              <a:rPr lang="ru-RU" sz="5600" dirty="0"/>
              <a:t>выявление учебников, которые исключены из перечня и нуждаются в замене, формирование перспективного перечня учебников для обеспечения реализации ООП в соответствии с ФООП).</a:t>
            </a:r>
          </a:p>
          <a:p>
            <a:pPr marL="971550" lvl="1" indent="-514350">
              <a:buFont typeface="+mj-lt"/>
              <a:buAutoNum type="arabicParenR"/>
            </a:pPr>
            <a:r>
              <a:rPr lang="ru-RU" sz="5600" dirty="0"/>
              <a:t>Мониторинг образовательных потребностей (запросов) обучающихся и родителей (законных представителей) для  проектирования учебных планов  НОО, ООО и СОО в части, формируемой участниками образовательных отношений, и планов внеурочной деятельности НОО, ООО и </a:t>
            </a:r>
            <a:r>
              <a:rPr lang="ru-RU" sz="5600" dirty="0" smtClean="0"/>
              <a:t>СОО.</a:t>
            </a:r>
          </a:p>
          <a:p>
            <a:pPr marL="971550" lvl="1" indent="-514350">
              <a:buFont typeface="+mj-lt"/>
              <a:buAutoNum type="arabicParenR"/>
            </a:pPr>
            <a:r>
              <a:rPr lang="ru-RU" sz="5600" dirty="0"/>
              <a:t>Корректировка плана повышения квалификации педагогических и руководящих </a:t>
            </a:r>
            <a:r>
              <a:rPr lang="ru-RU" sz="5600" dirty="0" smtClean="0"/>
              <a:t>работников.</a:t>
            </a:r>
            <a:endParaRPr lang="ru-RU" sz="5600" dirty="0"/>
          </a:p>
          <a:p>
            <a:pPr marL="514350" indent="-514350">
              <a:buFont typeface="+mj-lt"/>
              <a:buAutoNum type="arabicPeriod"/>
            </a:pPr>
            <a:r>
              <a:rPr lang="ru-RU" sz="5600" dirty="0"/>
              <a:t>Утверждение плана-графика мероприятий по введению </a:t>
            </a:r>
            <a:r>
              <a:rPr lang="ru-RU" sz="5600" dirty="0" smtClean="0"/>
              <a:t>ФООП.</a:t>
            </a:r>
            <a:endParaRPr lang="ru-RU" sz="5600" dirty="0"/>
          </a:p>
          <a:p>
            <a:pPr marL="514350" lvl="0" indent="-514350">
              <a:buFont typeface="+mj-lt"/>
              <a:buAutoNum type="arabicPeriod"/>
            </a:pPr>
            <a:r>
              <a:rPr lang="ru-RU" sz="5600" dirty="0" smtClean="0"/>
              <a:t>Проведение </a:t>
            </a:r>
            <a:r>
              <a:rPr lang="ru-RU" sz="5600" dirty="0"/>
              <a:t>родительских собраний с целью информирования родителей о ФООП и необходимости приведения ООП уровней образования в соответствие с ФООП; возможности перехода на ФГОС-2021.</a:t>
            </a:r>
          </a:p>
          <a:p>
            <a:pPr marL="514350" lvl="0" indent="-514350">
              <a:buFont typeface="+mj-lt"/>
              <a:buAutoNum type="arabicPeriod"/>
            </a:pPr>
            <a:r>
              <a:rPr lang="ru-RU" sz="5600" dirty="0"/>
              <a:t>Проведение родительского собрания для будущих первоклассников, </a:t>
            </a:r>
            <a:r>
              <a:rPr lang="ru-RU" sz="5600" dirty="0" smtClean="0"/>
              <a:t>будущих пятиклассников </a:t>
            </a:r>
            <a:r>
              <a:rPr lang="ru-RU" sz="5600" dirty="0"/>
              <a:t>будущих </a:t>
            </a:r>
            <a:r>
              <a:rPr lang="ru-RU" sz="5600" dirty="0" smtClean="0"/>
              <a:t>десятиклассников, </a:t>
            </a:r>
            <a:r>
              <a:rPr lang="ru-RU" sz="5600" dirty="0"/>
              <a:t>посвященного обучению по </a:t>
            </a:r>
            <a:r>
              <a:rPr lang="ru-RU" sz="5600" dirty="0" smtClean="0"/>
              <a:t>обновленным и </a:t>
            </a:r>
            <a:r>
              <a:rPr lang="ru-RU" sz="5600" dirty="0"/>
              <a:t>ООП </a:t>
            </a:r>
            <a:r>
              <a:rPr lang="ru-RU" sz="5600" dirty="0" smtClean="0"/>
              <a:t>в </a:t>
            </a:r>
            <a:r>
              <a:rPr lang="ru-RU" sz="5600" dirty="0"/>
              <a:t>соответствии с </a:t>
            </a:r>
            <a:r>
              <a:rPr lang="ru-RU" sz="5600" dirty="0" smtClean="0"/>
              <a:t>ФООП.</a:t>
            </a:r>
            <a:endParaRPr lang="ru-RU" sz="5600" dirty="0"/>
          </a:p>
          <a:p>
            <a:pPr marL="514350" lvl="0" indent="-514350">
              <a:buFont typeface="+mj-lt"/>
              <a:buAutoNum type="arabicPeriod"/>
            </a:pPr>
            <a:r>
              <a:rPr lang="ru-RU" sz="5600" dirty="0"/>
              <a:t>Проведение инструктивно-методического совещания </a:t>
            </a:r>
            <a:r>
              <a:rPr lang="ru-RU" sz="5600" dirty="0" smtClean="0"/>
              <a:t>предметных методических объединений с целью формирования плана </a:t>
            </a:r>
            <a:r>
              <a:rPr lang="ru-RU" sz="5600" dirty="0"/>
              <a:t>работы </a:t>
            </a:r>
            <a:r>
              <a:rPr lang="ru-RU" sz="5600" dirty="0" err="1"/>
              <a:t>внутришкольных</a:t>
            </a:r>
            <a:r>
              <a:rPr lang="ru-RU" sz="5600" dirty="0"/>
              <a:t> методических объединений по вопросам введения и реализации ФООП и системы мониторинга готовности каждого учителя к введению </a:t>
            </a:r>
            <a:r>
              <a:rPr lang="ru-RU" sz="5600" dirty="0" smtClean="0"/>
              <a:t>ФООП.</a:t>
            </a:r>
            <a:endParaRPr lang="ru-RU" sz="5600" dirty="0"/>
          </a:p>
          <a:p>
            <a:pPr marL="514350" lvl="0" indent="-514350">
              <a:buFont typeface="+mj-lt"/>
              <a:buAutoNum type="arabicPeriod"/>
            </a:pPr>
            <a:r>
              <a:rPr lang="ru-RU" sz="5600" dirty="0"/>
              <a:t>Координация деятельности </a:t>
            </a:r>
            <a:r>
              <a:rPr lang="ru-RU" sz="5600" dirty="0" smtClean="0"/>
              <a:t>предметных методических объединений.</a:t>
            </a:r>
            <a:endParaRPr lang="ru-RU" sz="5600" dirty="0"/>
          </a:p>
          <a:p>
            <a:pPr marL="0" indent="0" algn="ctr">
              <a:buNone/>
            </a:pPr>
            <a:endParaRPr lang="ru-RU" sz="1800" dirty="0"/>
          </a:p>
          <a:p>
            <a:pPr algn="ctr"/>
            <a:endParaRPr lang="ru-RU" dirty="0"/>
          </a:p>
        </p:txBody>
      </p:sp>
    </p:spTree>
    <p:extLst>
      <p:ext uri="{BB962C8B-B14F-4D97-AF65-F5344CB8AC3E}">
        <p14:creationId xmlns:p14="http://schemas.microsoft.com/office/powerpoint/2010/main" val="32711823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60648"/>
            <a:ext cx="8229600" cy="1143000"/>
          </a:xfrm>
        </p:spPr>
        <p:txBody>
          <a:bodyPr>
            <a:normAutofit/>
          </a:bodyPr>
          <a:lstStyle/>
          <a:p>
            <a:r>
              <a:rPr lang="ru-RU" sz="2400" b="1" dirty="0">
                <a:solidFill>
                  <a:schemeClr val="tx2"/>
                </a:solidFill>
              </a:rPr>
              <a:t>Чек-лист </a:t>
            </a:r>
            <a:r>
              <a:rPr lang="ru-RU" sz="2400" b="1" dirty="0" smtClean="0">
                <a:solidFill>
                  <a:schemeClr val="tx2"/>
                </a:solidFill>
              </a:rPr>
              <a:t>разработки </a:t>
            </a:r>
            <a:r>
              <a:rPr lang="ru-RU" sz="2400" b="1" dirty="0">
                <a:solidFill>
                  <a:schemeClr val="tx2"/>
                </a:solidFill>
              </a:rPr>
              <a:t>ООП в соответствии с ФООП </a:t>
            </a:r>
            <a:r>
              <a:rPr lang="ru-RU" sz="2400" dirty="0">
                <a:solidFill>
                  <a:schemeClr val="tx2"/>
                </a:solidFill>
              </a:rPr>
              <a:t/>
            </a:r>
            <a:br>
              <a:rPr lang="ru-RU" sz="2400" dirty="0">
                <a:solidFill>
                  <a:schemeClr val="tx2"/>
                </a:solidFill>
              </a:rPr>
            </a:br>
            <a:endParaRPr lang="ru-RU" sz="2400" dirty="0">
              <a:solidFill>
                <a:schemeClr val="tx2"/>
              </a:solidFill>
            </a:endParaRPr>
          </a:p>
        </p:txBody>
      </p:sp>
      <p:sp>
        <p:nvSpPr>
          <p:cNvPr id="3" name="Объект 2"/>
          <p:cNvSpPr>
            <a:spLocks noGrp="1"/>
          </p:cNvSpPr>
          <p:nvPr>
            <p:ph idx="1"/>
          </p:nvPr>
        </p:nvSpPr>
        <p:spPr>
          <a:xfrm>
            <a:off x="457200" y="1052736"/>
            <a:ext cx="8229600" cy="5073427"/>
          </a:xfrm>
        </p:spPr>
        <p:txBody>
          <a:bodyPr>
            <a:normAutofit/>
          </a:bodyPr>
          <a:lstStyle/>
          <a:p>
            <a:pPr marL="0" indent="0" algn="ctr">
              <a:buNone/>
            </a:pPr>
            <a:endParaRPr lang="ru-RU" sz="1800" b="1" dirty="0" smtClean="0"/>
          </a:p>
          <a:p>
            <a:pPr marL="0" indent="0" algn="ctr">
              <a:buNone/>
            </a:pPr>
            <a:r>
              <a:rPr lang="ru-RU" sz="1600" b="1" dirty="0" smtClean="0">
                <a:solidFill>
                  <a:schemeClr val="accent1"/>
                </a:solidFill>
              </a:rPr>
              <a:t>Нормативно-правовое обеспечение</a:t>
            </a:r>
          </a:p>
          <a:p>
            <a:pPr marL="0" indent="0" algn="ctr">
              <a:buNone/>
            </a:pPr>
            <a:endParaRPr lang="ru-RU" sz="1700" b="1" dirty="0" smtClean="0">
              <a:solidFill>
                <a:schemeClr val="accent1"/>
              </a:solidFill>
            </a:endParaRPr>
          </a:p>
          <a:p>
            <a:pPr lvl="0">
              <a:buFont typeface="+mj-lt"/>
              <a:buAutoNum type="arabicPeriod"/>
            </a:pPr>
            <a:r>
              <a:rPr lang="ru-RU" sz="1600" dirty="0" smtClean="0"/>
              <a:t>Формирование </a:t>
            </a:r>
            <a:r>
              <a:rPr lang="ru-RU" sz="1600" dirty="0"/>
              <a:t>банка данных нормативно-правовых документов федерального, регионального, муниципального уровней, обеспечивающих внедрение </a:t>
            </a:r>
            <a:r>
              <a:rPr lang="ru-RU" sz="1600" dirty="0" smtClean="0"/>
              <a:t>ФООП</a:t>
            </a:r>
            <a:r>
              <a:rPr lang="ru-RU" sz="1600" dirty="0"/>
              <a:t>.</a:t>
            </a:r>
          </a:p>
          <a:p>
            <a:pPr lvl="0">
              <a:buFont typeface="+mj-lt"/>
              <a:buAutoNum type="arabicPeriod"/>
            </a:pPr>
            <a:r>
              <a:rPr lang="ru-RU" sz="1600" dirty="0"/>
              <a:t>Изучение документов федерального, регионального, муниципального уровней, регламентирующих ведение  ФООП.</a:t>
            </a:r>
          </a:p>
          <a:p>
            <a:pPr lvl="0">
              <a:buFont typeface="+mj-lt"/>
              <a:buAutoNum type="arabicPeriod"/>
            </a:pPr>
            <a:r>
              <a:rPr lang="ru-RU" sz="1600" dirty="0"/>
              <a:t>Внесение изменений в программу развития образовательной </a:t>
            </a:r>
            <a:r>
              <a:rPr lang="ru-RU" sz="1600" dirty="0" smtClean="0"/>
              <a:t>организации (при необходимости).</a:t>
            </a:r>
            <a:endParaRPr lang="ru-RU" sz="1600" dirty="0"/>
          </a:p>
          <a:p>
            <a:pPr lvl="0">
              <a:buFont typeface="+mj-lt"/>
              <a:buAutoNum type="arabicPeriod"/>
            </a:pPr>
            <a:r>
              <a:rPr lang="ru-RU" sz="1600" dirty="0"/>
              <a:t>Внесение изменений/дополнений в Устав общеобразовательной организации (при необходимости).</a:t>
            </a:r>
          </a:p>
          <a:p>
            <a:pPr lvl="0">
              <a:buFont typeface="+mj-lt"/>
              <a:buAutoNum type="arabicPeriod"/>
            </a:pPr>
            <a:r>
              <a:rPr lang="ru-RU" sz="1600" dirty="0"/>
              <a:t>Разработка приказов, локальных актов, регламентирующих приведение ООП в соответствие с ФООП.</a:t>
            </a:r>
          </a:p>
          <a:p>
            <a:pPr lvl="0">
              <a:buFont typeface="+mj-lt"/>
              <a:buAutoNum type="arabicPeriod"/>
            </a:pPr>
            <a:r>
              <a:rPr lang="ru-RU" sz="1600" dirty="0"/>
              <a:t>Внесение изменений   в локальные акты с учетом требований ФООП.</a:t>
            </a:r>
          </a:p>
          <a:p>
            <a:pPr>
              <a:buFont typeface="+mj-lt"/>
              <a:buAutoNum type="arabicPeriod"/>
            </a:pPr>
            <a:r>
              <a:rPr lang="ru-RU" sz="1600" dirty="0"/>
              <a:t>Утверждение ООП, приведенных в соответствие с ФООП, на педагогическом совете</a:t>
            </a:r>
            <a:r>
              <a:rPr lang="ru-RU" sz="1800" dirty="0"/>
              <a:t>.</a:t>
            </a:r>
          </a:p>
          <a:p>
            <a:pPr algn="ctr"/>
            <a:endParaRPr lang="ru-RU" dirty="0"/>
          </a:p>
        </p:txBody>
      </p:sp>
    </p:spTree>
    <p:extLst>
      <p:ext uri="{BB962C8B-B14F-4D97-AF65-F5344CB8AC3E}">
        <p14:creationId xmlns:p14="http://schemas.microsoft.com/office/powerpoint/2010/main" val="9442123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2207"/>
            <a:ext cx="8229600" cy="1143000"/>
          </a:xfrm>
        </p:spPr>
        <p:txBody>
          <a:bodyPr>
            <a:normAutofit/>
          </a:bodyPr>
          <a:lstStyle/>
          <a:p>
            <a:r>
              <a:rPr lang="ru-RU" sz="2400" b="1" dirty="0">
                <a:solidFill>
                  <a:schemeClr val="tx2"/>
                </a:solidFill>
              </a:rPr>
              <a:t>Чек-лист </a:t>
            </a:r>
            <a:r>
              <a:rPr lang="ru-RU" sz="2400" b="1" dirty="0" smtClean="0">
                <a:solidFill>
                  <a:schemeClr val="tx2"/>
                </a:solidFill>
              </a:rPr>
              <a:t>разработки </a:t>
            </a:r>
            <a:r>
              <a:rPr lang="ru-RU" sz="2400" b="1" dirty="0">
                <a:solidFill>
                  <a:schemeClr val="tx2"/>
                </a:solidFill>
              </a:rPr>
              <a:t>ООП в соответствии с ФООП </a:t>
            </a:r>
            <a:r>
              <a:rPr lang="ru-RU" sz="2400" dirty="0">
                <a:solidFill>
                  <a:schemeClr val="tx2"/>
                </a:solidFill>
              </a:rPr>
              <a:t/>
            </a:r>
            <a:br>
              <a:rPr lang="ru-RU" sz="2400" dirty="0">
                <a:solidFill>
                  <a:schemeClr val="tx2"/>
                </a:solidFill>
              </a:rPr>
            </a:br>
            <a:endParaRPr lang="ru-RU" sz="2400" dirty="0">
              <a:solidFill>
                <a:schemeClr val="tx2"/>
              </a:solidFill>
            </a:endParaRPr>
          </a:p>
        </p:txBody>
      </p:sp>
      <p:sp>
        <p:nvSpPr>
          <p:cNvPr id="3" name="Объект 2"/>
          <p:cNvSpPr>
            <a:spLocks noGrp="1"/>
          </p:cNvSpPr>
          <p:nvPr>
            <p:ph idx="1"/>
          </p:nvPr>
        </p:nvSpPr>
        <p:spPr>
          <a:xfrm>
            <a:off x="457200" y="692696"/>
            <a:ext cx="8229600" cy="6048672"/>
          </a:xfrm>
        </p:spPr>
        <p:txBody>
          <a:bodyPr>
            <a:normAutofit fontScale="70000" lnSpcReduction="20000"/>
          </a:bodyPr>
          <a:lstStyle/>
          <a:p>
            <a:pPr marL="0" indent="0" algn="ctr">
              <a:buNone/>
            </a:pPr>
            <a:endParaRPr lang="ru-RU" sz="1800" b="1" dirty="0" smtClean="0"/>
          </a:p>
          <a:p>
            <a:pPr marL="0" indent="0" algn="ctr">
              <a:buNone/>
            </a:pPr>
            <a:r>
              <a:rPr lang="ru-RU" sz="2300" b="1" dirty="0" smtClean="0">
                <a:solidFill>
                  <a:schemeClr val="accent1"/>
                </a:solidFill>
              </a:rPr>
              <a:t>Кадровое обеспечение</a:t>
            </a:r>
          </a:p>
          <a:p>
            <a:pPr marL="0" indent="0" algn="ctr">
              <a:buNone/>
            </a:pPr>
            <a:endParaRPr lang="ru-RU" sz="1800" dirty="0">
              <a:solidFill>
                <a:schemeClr val="accent1"/>
              </a:solidFill>
            </a:endParaRPr>
          </a:p>
          <a:p>
            <a:pPr lvl="0">
              <a:buFont typeface="+mj-lt"/>
              <a:buAutoNum type="arabicPeriod"/>
            </a:pPr>
            <a:r>
              <a:rPr lang="ru-RU" sz="2300" dirty="0"/>
              <a:t>Анализ кадрового обеспечения внедрения ФООП. Выявление кадровых дефицитов.</a:t>
            </a:r>
          </a:p>
          <a:p>
            <a:pPr lvl="0">
              <a:buFont typeface="+mj-lt"/>
              <a:buAutoNum type="arabicPeriod"/>
            </a:pPr>
            <a:r>
              <a:rPr lang="ru-RU" sz="2300" dirty="0"/>
              <a:t>Диагностика образовательных потребностей и профессиональных </a:t>
            </a:r>
            <a:r>
              <a:rPr lang="ru-RU" sz="2300" dirty="0" smtClean="0"/>
              <a:t>затруднений </a:t>
            </a:r>
            <a:r>
              <a:rPr lang="ru-RU" sz="2300" dirty="0"/>
              <a:t>педагогических работников образовательной организации в условиях внедрения ФООП и федеральных рабочих </a:t>
            </a:r>
            <a:r>
              <a:rPr lang="ru-RU" sz="2300" dirty="0" smtClean="0"/>
              <a:t>программ.</a:t>
            </a:r>
            <a:endParaRPr lang="ru-RU" sz="2300" dirty="0"/>
          </a:p>
          <a:p>
            <a:pPr lvl="0">
              <a:buFont typeface="+mj-lt"/>
              <a:buAutoNum type="arabicPeriod"/>
            </a:pPr>
            <a:r>
              <a:rPr lang="ru-RU" sz="2300" dirty="0"/>
              <a:t>Разработка и реализация плана-графика курсовой подготовки педагогических работников, реализующих федеральные  рабочие программы. Распределение </a:t>
            </a:r>
            <a:r>
              <a:rPr lang="ru-RU" sz="2300" dirty="0" smtClean="0"/>
              <a:t>учебной </a:t>
            </a:r>
            <a:r>
              <a:rPr lang="ru-RU" sz="2300" dirty="0"/>
              <a:t>нагрузки педагогов на учебный год.</a:t>
            </a:r>
          </a:p>
          <a:p>
            <a:pPr marL="0" indent="0">
              <a:buNone/>
            </a:pPr>
            <a:r>
              <a:rPr lang="ru-RU" sz="2100" b="1" dirty="0"/>
              <a:t> </a:t>
            </a:r>
            <a:endParaRPr lang="ru-RU" sz="2100" dirty="0"/>
          </a:p>
          <a:p>
            <a:pPr marL="0" indent="0" algn="ctr">
              <a:buNone/>
            </a:pPr>
            <a:r>
              <a:rPr lang="ru-RU" sz="2300" b="1" dirty="0">
                <a:solidFill>
                  <a:schemeClr val="accent1"/>
                </a:solidFill>
              </a:rPr>
              <a:t>Методическое </a:t>
            </a:r>
            <a:r>
              <a:rPr lang="ru-RU" sz="2300" b="1" dirty="0" smtClean="0">
                <a:solidFill>
                  <a:schemeClr val="accent1"/>
                </a:solidFill>
              </a:rPr>
              <a:t>обеспечение</a:t>
            </a:r>
          </a:p>
          <a:p>
            <a:pPr marL="0" indent="0" algn="ctr">
              <a:buNone/>
            </a:pPr>
            <a:endParaRPr lang="ru-RU" sz="2300" dirty="0">
              <a:solidFill>
                <a:schemeClr val="accent1"/>
              </a:solidFill>
            </a:endParaRPr>
          </a:p>
          <a:p>
            <a:pPr lvl="0">
              <a:buFont typeface="+mj-lt"/>
              <a:buAutoNum type="arabicPeriod"/>
            </a:pPr>
            <a:r>
              <a:rPr lang="ru-RU" sz="2300" dirty="0"/>
              <a:t>Внесение в план методической работы мероприятий по методическому обеспечению внедрения </a:t>
            </a:r>
            <a:r>
              <a:rPr lang="ru-RU" sz="2300" dirty="0" smtClean="0"/>
              <a:t>ФООП.</a:t>
            </a:r>
            <a:endParaRPr lang="ru-RU" sz="2300" dirty="0"/>
          </a:p>
          <a:p>
            <a:pPr lvl="0">
              <a:buFont typeface="+mj-lt"/>
              <a:buAutoNum type="arabicPeriod"/>
            </a:pPr>
            <a:r>
              <a:rPr lang="ru-RU" sz="2300" dirty="0"/>
              <a:t>Корректировка плана методических семинаров внутрифирменного повышения квалификации педагогических работни ков образовательной организации с ориентацией на проблемы внедрения </a:t>
            </a:r>
            <a:r>
              <a:rPr lang="ru-RU" sz="2300" dirty="0" smtClean="0"/>
              <a:t>ФООП.</a:t>
            </a:r>
            <a:endParaRPr lang="ru-RU" sz="2300" dirty="0"/>
          </a:p>
          <a:p>
            <a:pPr lvl="0">
              <a:buFont typeface="+mj-lt"/>
              <a:buAutoNum type="arabicPeriod"/>
            </a:pPr>
            <a:r>
              <a:rPr lang="ru-RU" sz="2300" dirty="0"/>
              <a:t>Изучение нормативных документов по внедрению ФООП педагогическим </a:t>
            </a:r>
            <a:r>
              <a:rPr lang="ru-RU" sz="2300" dirty="0" smtClean="0"/>
              <a:t>коллективом.</a:t>
            </a:r>
            <a:endParaRPr lang="ru-RU" sz="2300" dirty="0"/>
          </a:p>
          <a:p>
            <a:pPr lvl="0">
              <a:buFont typeface="+mj-lt"/>
              <a:buAutoNum type="arabicPeriod"/>
            </a:pPr>
            <a:r>
              <a:rPr lang="ru-RU" sz="2300" dirty="0"/>
              <a:t>Обеспечение консультационной методической поддержки   педагогов по вопросам реализации федеральных </a:t>
            </a:r>
            <a:r>
              <a:rPr lang="ru-RU" sz="2300" dirty="0" smtClean="0"/>
              <a:t>рабочих программ.</a:t>
            </a:r>
            <a:endParaRPr lang="ru-RU" sz="2300" dirty="0"/>
          </a:p>
          <a:p>
            <a:pPr lvl="0">
              <a:buFont typeface="+mj-lt"/>
              <a:buAutoNum type="arabicPeriod"/>
            </a:pPr>
            <a:r>
              <a:rPr lang="ru-RU" sz="2300" dirty="0"/>
              <a:t>Формирование пакета методических материалов по теме реализации ООП </a:t>
            </a:r>
            <a:r>
              <a:rPr lang="ru-RU" sz="2300" dirty="0" smtClean="0"/>
              <a:t>в </a:t>
            </a:r>
            <a:r>
              <a:rPr lang="ru-RU" sz="2300" dirty="0"/>
              <a:t>соответствии с </a:t>
            </a:r>
            <a:r>
              <a:rPr lang="ru-RU" sz="2300" dirty="0" smtClean="0"/>
              <a:t>ФООП.</a:t>
            </a:r>
            <a:endParaRPr lang="ru-RU" sz="2300" dirty="0"/>
          </a:p>
          <a:p>
            <a:pPr algn="ctr"/>
            <a:endParaRPr lang="ru-RU" dirty="0"/>
          </a:p>
        </p:txBody>
      </p:sp>
    </p:spTree>
    <p:extLst>
      <p:ext uri="{BB962C8B-B14F-4D97-AF65-F5344CB8AC3E}">
        <p14:creationId xmlns:p14="http://schemas.microsoft.com/office/powerpoint/2010/main" val="1430813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60648"/>
            <a:ext cx="8229600" cy="1143000"/>
          </a:xfrm>
        </p:spPr>
        <p:txBody>
          <a:bodyPr>
            <a:normAutofit/>
          </a:bodyPr>
          <a:lstStyle/>
          <a:p>
            <a:r>
              <a:rPr lang="ru-RU" sz="2400" b="1" dirty="0">
                <a:solidFill>
                  <a:schemeClr val="tx2"/>
                </a:solidFill>
              </a:rPr>
              <a:t>Чек-лист </a:t>
            </a:r>
            <a:r>
              <a:rPr lang="ru-RU" sz="2400" b="1" dirty="0" smtClean="0">
                <a:solidFill>
                  <a:schemeClr val="tx2"/>
                </a:solidFill>
              </a:rPr>
              <a:t>разработки </a:t>
            </a:r>
            <a:r>
              <a:rPr lang="ru-RU" sz="2400" b="1" dirty="0">
                <a:solidFill>
                  <a:schemeClr val="tx2"/>
                </a:solidFill>
              </a:rPr>
              <a:t>ООП в соответствии с ФООП </a:t>
            </a:r>
            <a:r>
              <a:rPr lang="ru-RU" sz="2400" dirty="0">
                <a:solidFill>
                  <a:schemeClr val="tx2"/>
                </a:solidFill>
              </a:rPr>
              <a:t/>
            </a:r>
            <a:br>
              <a:rPr lang="ru-RU" sz="2400" dirty="0">
                <a:solidFill>
                  <a:schemeClr val="tx2"/>
                </a:solidFill>
              </a:rPr>
            </a:br>
            <a:endParaRPr lang="ru-RU" sz="2400" dirty="0">
              <a:solidFill>
                <a:schemeClr val="tx2"/>
              </a:solidFill>
            </a:endParaRPr>
          </a:p>
        </p:txBody>
      </p:sp>
      <p:sp>
        <p:nvSpPr>
          <p:cNvPr id="3" name="Объект 2"/>
          <p:cNvSpPr>
            <a:spLocks noGrp="1"/>
          </p:cNvSpPr>
          <p:nvPr>
            <p:ph idx="1"/>
          </p:nvPr>
        </p:nvSpPr>
        <p:spPr>
          <a:xfrm>
            <a:off x="457200" y="1052736"/>
            <a:ext cx="8229600" cy="5073427"/>
          </a:xfrm>
        </p:spPr>
        <p:txBody>
          <a:bodyPr>
            <a:normAutofit/>
          </a:bodyPr>
          <a:lstStyle/>
          <a:p>
            <a:pPr marL="0" indent="0" algn="ctr">
              <a:buNone/>
            </a:pPr>
            <a:endParaRPr lang="ru-RU" sz="1800" b="1" dirty="0" smtClean="0"/>
          </a:p>
          <a:p>
            <a:pPr marL="0" indent="0" algn="ctr">
              <a:buNone/>
            </a:pPr>
            <a:r>
              <a:rPr lang="ru-RU" sz="2100" b="1" dirty="0" smtClean="0">
                <a:solidFill>
                  <a:schemeClr val="accent1"/>
                </a:solidFill>
              </a:rPr>
              <a:t>Мероприятия </a:t>
            </a:r>
            <a:r>
              <a:rPr lang="ru-RU" sz="2100" b="1" dirty="0">
                <a:solidFill>
                  <a:schemeClr val="accent1"/>
                </a:solidFill>
              </a:rPr>
              <a:t>содержательного характера</a:t>
            </a:r>
            <a:endParaRPr lang="ru-RU" sz="2100" dirty="0">
              <a:solidFill>
                <a:schemeClr val="accent1"/>
              </a:solidFill>
            </a:endParaRPr>
          </a:p>
          <a:p>
            <a:pPr marL="0" indent="0" algn="ctr">
              <a:buNone/>
            </a:pPr>
            <a:endParaRPr lang="ru-RU" sz="1800" b="1" dirty="0"/>
          </a:p>
          <a:p>
            <a:pPr marL="0" indent="0">
              <a:buNone/>
            </a:pPr>
            <a:r>
              <a:rPr lang="ru-RU" sz="1800" dirty="0" smtClean="0"/>
              <a:t>1. Приведение </a:t>
            </a:r>
            <a:r>
              <a:rPr lang="ru-RU" sz="1800" dirty="0"/>
              <a:t>в соответствие </a:t>
            </a:r>
            <a:r>
              <a:rPr lang="ru-RU" sz="1800" b="1" dirty="0">
                <a:solidFill>
                  <a:srgbClr val="FF0000"/>
                </a:solidFill>
              </a:rPr>
              <a:t>целевого </a:t>
            </a:r>
            <a:r>
              <a:rPr lang="ru-RU" sz="1800" dirty="0"/>
              <a:t>раздела ООП НОО/ООО/СОО  с ФООП НОО/ООО/СОО:</a:t>
            </a:r>
          </a:p>
          <a:p>
            <a:pPr lvl="0">
              <a:buFont typeface="+mj-lt"/>
              <a:buAutoNum type="arabicParenR"/>
            </a:pPr>
            <a:r>
              <a:rPr lang="ru-RU" sz="1800" dirty="0"/>
              <a:t>анализ планируемых  результатов в ООП и </a:t>
            </a:r>
            <a:r>
              <a:rPr lang="ru-RU" sz="1800" dirty="0" smtClean="0"/>
              <a:t>ФООП, приведение </a:t>
            </a:r>
            <a:r>
              <a:rPr lang="ru-RU" sz="1800" dirty="0"/>
              <a:t>в соответствие  с </a:t>
            </a:r>
            <a:r>
              <a:rPr lang="ru-RU" sz="1800" dirty="0" smtClean="0"/>
              <a:t>ФГОС;</a:t>
            </a:r>
            <a:r>
              <a:rPr lang="ru-RU" sz="1800" u="sng" dirty="0" smtClean="0"/>
              <a:t> </a:t>
            </a:r>
            <a:endParaRPr lang="ru-RU" sz="1800" dirty="0"/>
          </a:p>
          <a:p>
            <a:pPr lvl="0">
              <a:buFont typeface="+mj-lt"/>
              <a:buAutoNum type="arabicParenR"/>
            </a:pPr>
            <a:r>
              <a:rPr lang="ru-RU" sz="1800" dirty="0"/>
              <a:t>анализ системы оценки достижения планируемых результатов ООП и приведение в соответствие с ФООП с учетом рекомендаций Министерства  просвещения РФ о единых подходах к системе оценивания (</a:t>
            </a:r>
            <a:r>
              <a:rPr lang="ru-RU" sz="1800" u="sng" dirty="0">
                <a:hlinkClick r:id="rId3"/>
              </a:rPr>
              <a:t>письмо от </a:t>
            </a:r>
            <a:r>
              <a:rPr lang="ru-RU" sz="1800" u="sng" dirty="0" smtClean="0">
                <a:hlinkClick r:id="rId3"/>
              </a:rPr>
              <a:t>13.01.2023 </a:t>
            </a:r>
            <a:r>
              <a:rPr lang="ru-RU" sz="1800" u="sng" dirty="0">
                <a:hlinkClick r:id="rId3"/>
              </a:rPr>
              <a:t>№ 03-49</a:t>
            </a:r>
            <a:r>
              <a:rPr lang="ru-RU" sz="1800" dirty="0"/>
              <a:t>). </a:t>
            </a:r>
          </a:p>
        </p:txBody>
      </p:sp>
      <p:pic>
        <p:nvPicPr>
          <p:cNvPr id="4098" name="Picture 2" descr="http://qrcoder.ru/code/?https%3A%2F%2Ftoipkro.ru%2Fcontent%2Feditor%2Fkuo%2FFGOS%2FMR-O-Sisteme-ocenki-dostizheniya-obuchayucshimisya.pdf&amp;4&amp;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824" y="4221088"/>
            <a:ext cx="1296144" cy="1296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74489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60648"/>
            <a:ext cx="8229600" cy="1143000"/>
          </a:xfrm>
        </p:spPr>
        <p:txBody>
          <a:bodyPr>
            <a:normAutofit/>
          </a:bodyPr>
          <a:lstStyle/>
          <a:p>
            <a:r>
              <a:rPr lang="ru-RU" sz="2400" b="1" dirty="0" smtClean="0">
                <a:solidFill>
                  <a:schemeClr val="tx2"/>
                </a:solidFill>
              </a:rPr>
              <a:t>Чек-лист разработки </a:t>
            </a:r>
            <a:r>
              <a:rPr lang="ru-RU" sz="2400" b="1" dirty="0">
                <a:solidFill>
                  <a:schemeClr val="tx2"/>
                </a:solidFill>
              </a:rPr>
              <a:t>ООП в соответствии с ФООП </a:t>
            </a:r>
            <a:r>
              <a:rPr lang="ru-RU" sz="2400" dirty="0">
                <a:solidFill>
                  <a:schemeClr val="tx2"/>
                </a:solidFill>
              </a:rPr>
              <a:t/>
            </a:r>
            <a:br>
              <a:rPr lang="ru-RU" sz="2400" dirty="0">
                <a:solidFill>
                  <a:schemeClr val="tx2"/>
                </a:solidFill>
              </a:rPr>
            </a:br>
            <a:endParaRPr lang="ru-RU" sz="2400" dirty="0">
              <a:solidFill>
                <a:schemeClr val="tx2"/>
              </a:solidFill>
            </a:endParaRPr>
          </a:p>
        </p:txBody>
      </p:sp>
      <p:sp>
        <p:nvSpPr>
          <p:cNvPr id="3" name="Объект 2"/>
          <p:cNvSpPr>
            <a:spLocks noGrp="1"/>
          </p:cNvSpPr>
          <p:nvPr>
            <p:ph idx="1"/>
          </p:nvPr>
        </p:nvSpPr>
        <p:spPr>
          <a:xfrm>
            <a:off x="457200" y="1052736"/>
            <a:ext cx="8229600" cy="5073427"/>
          </a:xfrm>
        </p:spPr>
        <p:txBody>
          <a:bodyPr>
            <a:normAutofit lnSpcReduction="10000"/>
          </a:bodyPr>
          <a:lstStyle/>
          <a:p>
            <a:pPr marL="0" indent="0" algn="ctr">
              <a:buNone/>
            </a:pPr>
            <a:endParaRPr lang="ru-RU" sz="1800" b="1" dirty="0" smtClean="0"/>
          </a:p>
          <a:p>
            <a:pPr marL="0" indent="0" algn="ctr">
              <a:buNone/>
            </a:pPr>
            <a:r>
              <a:rPr lang="ru-RU" sz="2100" b="1" dirty="0" smtClean="0">
                <a:solidFill>
                  <a:schemeClr val="accent1"/>
                </a:solidFill>
              </a:rPr>
              <a:t>Мероприятия </a:t>
            </a:r>
            <a:r>
              <a:rPr lang="ru-RU" sz="2100" b="1" dirty="0">
                <a:solidFill>
                  <a:schemeClr val="accent1"/>
                </a:solidFill>
              </a:rPr>
              <a:t>содержательного характера</a:t>
            </a:r>
            <a:endParaRPr lang="ru-RU" sz="2100" dirty="0">
              <a:solidFill>
                <a:schemeClr val="accent1"/>
              </a:solidFill>
            </a:endParaRPr>
          </a:p>
          <a:p>
            <a:pPr marL="0" indent="0" algn="ctr">
              <a:buNone/>
            </a:pPr>
            <a:endParaRPr lang="ru-RU" sz="1800" b="1" dirty="0"/>
          </a:p>
          <a:p>
            <a:pPr marL="0" indent="0">
              <a:buNone/>
            </a:pPr>
            <a:r>
              <a:rPr lang="ru-RU" sz="1800" dirty="0" smtClean="0"/>
              <a:t>2. Приведение </a:t>
            </a:r>
            <a:r>
              <a:rPr lang="ru-RU" sz="1800" dirty="0"/>
              <a:t>в соответствие с ФООП НОО </a:t>
            </a:r>
            <a:r>
              <a:rPr lang="ru-RU" sz="1800" b="1" dirty="0">
                <a:solidFill>
                  <a:srgbClr val="FF0000"/>
                </a:solidFill>
              </a:rPr>
              <a:t>содержательного</a:t>
            </a:r>
            <a:r>
              <a:rPr lang="ru-RU" sz="1800" dirty="0"/>
              <a:t> </a:t>
            </a:r>
            <a:r>
              <a:rPr lang="ru-RU" sz="1800" b="1" dirty="0">
                <a:solidFill>
                  <a:srgbClr val="FF0000"/>
                </a:solidFill>
              </a:rPr>
              <a:t>раздела ООП НОО</a:t>
            </a:r>
            <a:r>
              <a:rPr lang="ru-RU" sz="1800" dirty="0"/>
              <a:t>:</a:t>
            </a:r>
          </a:p>
          <a:p>
            <a:pPr lvl="0">
              <a:buFont typeface="+mj-lt"/>
              <a:buAutoNum type="arabicParenR"/>
            </a:pPr>
            <a:r>
              <a:rPr lang="ru-RU" sz="1800" dirty="0"/>
              <a:t>внесение в ООП НОО федеральных рабочих программ по учебным предметам: «Русский язык», «Литературное чтение», «Окружающий мир» с добавлением </a:t>
            </a:r>
            <a:r>
              <a:rPr lang="ru-RU" sz="1800" dirty="0" smtClean="0"/>
              <a:t>перечня </a:t>
            </a:r>
            <a:r>
              <a:rPr lang="ru-RU" sz="1800" dirty="0"/>
              <a:t>ЭОР по каждой теме;</a:t>
            </a:r>
          </a:p>
          <a:p>
            <a:pPr lvl="0">
              <a:buFont typeface="+mj-lt"/>
              <a:buAutoNum type="arabicParenR"/>
            </a:pPr>
            <a:r>
              <a:rPr lang="ru-RU" sz="1800" i="1" dirty="0"/>
              <a:t>добавление в раздел рабочих программы по оставшимся обязательным предметам и модулям, предметам и курсам из формируемой части, в том числе курсам внеурочной деятельности (</a:t>
            </a:r>
            <a:r>
              <a:rPr lang="ru-RU" sz="1800" i="1" dirty="0">
                <a:hlinkClick r:id="rId3"/>
              </a:rPr>
              <a:t>п. 31 ФГОС НОО-2021</a:t>
            </a:r>
            <a:r>
              <a:rPr lang="ru-RU" sz="1800" i="1" dirty="0" smtClean="0"/>
              <a:t>);</a:t>
            </a:r>
            <a:endParaRPr lang="ru-RU" sz="1800" i="1" dirty="0"/>
          </a:p>
          <a:p>
            <a:pPr lvl="0">
              <a:buFont typeface="+mj-lt"/>
              <a:buAutoNum type="arabicParenR"/>
            </a:pPr>
            <a:r>
              <a:rPr lang="ru-RU" sz="1800" dirty="0"/>
              <a:t>анализ программы формирования УУД в ООП НОО и приведение в соответствие с </a:t>
            </a:r>
            <a:r>
              <a:rPr lang="ru-RU" sz="1800" dirty="0" smtClean="0"/>
              <a:t>ФГОС НОО и ФООП </a:t>
            </a:r>
            <a:r>
              <a:rPr lang="ru-RU" sz="1800" dirty="0"/>
              <a:t>НОО;</a:t>
            </a:r>
          </a:p>
          <a:p>
            <a:pPr lvl="0">
              <a:buFont typeface="+mj-lt"/>
              <a:buAutoNum type="arabicParenR"/>
            </a:pPr>
            <a:r>
              <a:rPr lang="ru-RU" sz="1800" dirty="0"/>
              <a:t>анализ рабочей программы воспитания и приведение в соответствие с федеральной рабочей программой воспитания;</a:t>
            </a:r>
          </a:p>
          <a:p>
            <a:pPr lvl="0">
              <a:buFont typeface="+mj-lt"/>
              <a:buAutoNum type="arabicParenR"/>
            </a:pPr>
            <a:r>
              <a:rPr lang="ru-RU" sz="1800" dirty="0">
                <a:solidFill>
                  <a:srgbClr val="C00000"/>
                </a:solidFill>
              </a:rPr>
              <a:t>для ФГОС-2009 </a:t>
            </a:r>
            <a:r>
              <a:rPr lang="ru-RU" sz="1800" dirty="0"/>
              <a:t>включение программы формирования экологической культуры, здорового и безопасного образа жизни и программы коррекционной работы, если есть дети с ОВЗ, для которых не нужна </a:t>
            </a:r>
            <a:r>
              <a:rPr lang="ru-RU" sz="1800" dirty="0" smtClean="0"/>
              <a:t>АООП</a:t>
            </a:r>
            <a:br>
              <a:rPr lang="ru-RU" sz="1800" dirty="0" smtClean="0"/>
            </a:br>
            <a:r>
              <a:rPr lang="ru-RU" sz="1800" dirty="0" smtClean="0"/>
              <a:t>(</a:t>
            </a:r>
            <a:r>
              <a:rPr lang="ru-RU" sz="1800" dirty="0">
                <a:hlinkClick r:id="rId4"/>
              </a:rPr>
              <a:t>п. 16 ФГОС НОО</a:t>
            </a:r>
            <a:r>
              <a:rPr lang="ru-RU" sz="1800" dirty="0"/>
              <a:t>). </a:t>
            </a:r>
          </a:p>
          <a:p>
            <a:pPr marL="0" indent="0" algn="ctr">
              <a:buNone/>
            </a:pPr>
            <a:endParaRPr lang="ru-RU" sz="1800" dirty="0"/>
          </a:p>
          <a:p>
            <a:pPr algn="ctr"/>
            <a:endParaRPr lang="ru-RU" dirty="0"/>
          </a:p>
        </p:txBody>
      </p:sp>
    </p:spTree>
    <p:extLst>
      <p:ext uri="{BB962C8B-B14F-4D97-AF65-F5344CB8AC3E}">
        <p14:creationId xmlns:p14="http://schemas.microsoft.com/office/powerpoint/2010/main" val="37446519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60648"/>
            <a:ext cx="8229600" cy="1143000"/>
          </a:xfrm>
        </p:spPr>
        <p:txBody>
          <a:bodyPr>
            <a:normAutofit/>
          </a:bodyPr>
          <a:lstStyle/>
          <a:p>
            <a:r>
              <a:rPr lang="ru-RU" sz="2400" b="1" dirty="0">
                <a:solidFill>
                  <a:schemeClr val="tx2"/>
                </a:solidFill>
              </a:rPr>
              <a:t>Чек-лист </a:t>
            </a:r>
            <a:r>
              <a:rPr lang="ru-RU" sz="2400" b="1" dirty="0" smtClean="0">
                <a:solidFill>
                  <a:schemeClr val="tx2"/>
                </a:solidFill>
              </a:rPr>
              <a:t>разработки </a:t>
            </a:r>
            <a:r>
              <a:rPr lang="ru-RU" sz="2400" b="1" dirty="0">
                <a:solidFill>
                  <a:schemeClr val="tx2"/>
                </a:solidFill>
              </a:rPr>
              <a:t>ООП в соответствии с ФООП </a:t>
            </a:r>
            <a:r>
              <a:rPr lang="ru-RU" sz="2400" dirty="0">
                <a:solidFill>
                  <a:schemeClr val="tx2"/>
                </a:solidFill>
              </a:rPr>
              <a:t/>
            </a:r>
            <a:br>
              <a:rPr lang="ru-RU" sz="2400" dirty="0">
                <a:solidFill>
                  <a:schemeClr val="tx2"/>
                </a:solidFill>
              </a:rPr>
            </a:br>
            <a:endParaRPr lang="ru-RU" sz="2400" dirty="0">
              <a:solidFill>
                <a:schemeClr val="tx2"/>
              </a:solidFill>
            </a:endParaRPr>
          </a:p>
        </p:txBody>
      </p:sp>
      <p:sp>
        <p:nvSpPr>
          <p:cNvPr id="3" name="Объект 2"/>
          <p:cNvSpPr>
            <a:spLocks noGrp="1"/>
          </p:cNvSpPr>
          <p:nvPr>
            <p:ph idx="1"/>
          </p:nvPr>
        </p:nvSpPr>
        <p:spPr>
          <a:xfrm>
            <a:off x="457200" y="1052736"/>
            <a:ext cx="8229600" cy="5073427"/>
          </a:xfrm>
        </p:spPr>
        <p:txBody>
          <a:bodyPr>
            <a:normAutofit lnSpcReduction="10000"/>
          </a:bodyPr>
          <a:lstStyle/>
          <a:p>
            <a:pPr marL="0" indent="0" algn="ctr">
              <a:buNone/>
            </a:pPr>
            <a:endParaRPr lang="ru-RU" sz="1800" b="1" dirty="0" smtClean="0"/>
          </a:p>
          <a:p>
            <a:pPr marL="0" indent="0" algn="ctr">
              <a:buNone/>
            </a:pPr>
            <a:r>
              <a:rPr lang="ru-RU" sz="2100" b="1" dirty="0" smtClean="0">
                <a:solidFill>
                  <a:schemeClr val="accent1"/>
                </a:solidFill>
              </a:rPr>
              <a:t>Мероприятия </a:t>
            </a:r>
            <a:r>
              <a:rPr lang="ru-RU" sz="2100" b="1" dirty="0">
                <a:solidFill>
                  <a:schemeClr val="accent1"/>
                </a:solidFill>
              </a:rPr>
              <a:t>содержательного характера</a:t>
            </a:r>
            <a:endParaRPr lang="ru-RU" sz="2100" dirty="0">
              <a:solidFill>
                <a:schemeClr val="accent1"/>
              </a:solidFill>
            </a:endParaRPr>
          </a:p>
          <a:p>
            <a:pPr marL="0" indent="0" algn="ctr">
              <a:buNone/>
            </a:pPr>
            <a:endParaRPr lang="ru-RU" sz="1800" b="1" dirty="0"/>
          </a:p>
          <a:p>
            <a:pPr marL="0" lvl="0" indent="0">
              <a:buNone/>
            </a:pPr>
            <a:r>
              <a:rPr lang="ru-RU" sz="1800" dirty="0" smtClean="0"/>
              <a:t>3. </a:t>
            </a:r>
            <a:r>
              <a:rPr lang="ru-RU" sz="1800" dirty="0"/>
              <a:t>Приведение в соответствие с ФООП ООО </a:t>
            </a:r>
            <a:r>
              <a:rPr lang="ru-RU" sz="1800" b="1" dirty="0">
                <a:solidFill>
                  <a:srgbClr val="FF0000"/>
                </a:solidFill>
              </a:rPr>
              <a:t>содержательного раздела ООП ООО</a:t>
            </a:r>
            <a:r>
              <a:rPr lang="ru-RU" sz="1800" dirty="0"/>
              <a:t>:</a:t>
            </a:r>
          </a:p>
          <a:p>
            <a:pPr lvl="0">
              <a:buFont typeface="+mj-lt"/>
              <a:buAutoNum type="arabicParenR"/>
            </a:pPr>
            <a:r>
              <a:rPr lang="ru-RU" sz="1800" dirty="0"/>
              <a:t>внесение в ООП ООО федеральных рабочих программ по учебным предметам «Русский язык», «Литература», «История», «Обществознание», «География» и «Основы  безопасности жизнедеятельности» с добавлением </a:t>
            </a:r>
            <a:r>
              <a:rPr lang="ru-RU" sz="1800" dirty="0" smtClean="0"/>
              <a:t>перечня </a:t>
            </a:r>
            <a:r>
              <a:rPr lang="ru-RU" sz="1800" dirty="0"/>
              <a:t>ЭОР по каждой теме;</a:t>
            </a:r>
          </a:p>
          <a:p>
            <a:pPr lvl="0">
              <a:buFont typeface="+mj-lt"/>
              <a:buAutoNum type="arabicParenR"/>
            </a:pPr>
            <a:r>
              <a:rPr lang="ru-RU" sz="1800" i="1" dirty="0"/>
              <a:t>добавление в раздел рабочих программы по оставшимся обязательным предметам и модулям, предметам и курсам из формируемой части, в том числе курсам внеурочной деятельности;</a:t>
            </a:r>
          </a:p>
          <a:p>
            <a:pPr lvl="0">
              <a:buFont typeface="+mj-lt"/>
              <a:buAutoNum type="arabicParenR"/>
            </a:pPr>
            <a:r>
              <a:rPr lang="ru-RU" sz="1800" dirty="0"/>
              <a:t>анализ программы формирования УУД в ООП ООО и приведение в соответствие с </a:t>
            </a:r>
            <a:r>
              <a:rPr lang="ru-RU" sz="1800" dirty="0" smtClean="0"/>
              <a:t>ФГОС ООО и ФООП </a:t>
            </a:r>
            <a:r>
              <a:rPr lang="ru-RU" sz="1800" dirty="0"/>
              <a:t>ООО;</a:t>
            </a:r>
          </a:p>
          <a:p>
            <a:pPr lvl="0">
              <a:buFont typeface="+mj-lt"/>
              <a:buAutoNum type="arabicParenR"/>
            </a:pPr>
            <a:r>
              <a:rPr lang="ru-RU" sz="1800" dirty="0"/>
              <a:t>включение программы коррекционной работы, если есть дети с ОВЗ, для которых не нужна АООП (</a:t>
            </a:r>
            <a:r>
              <a:rPr lang="ru-RU" sz="1800" dirty="0">
                <a:hlinkClick r:id="rId3"/>
              </a:rPr>
              <a:t>п. 32.1 ФГОС ООО-2021</a:t>
            </a:r>
            <a:r>
              <a:rPr lang="ru-RU" sz="1800" dirty="0"/>
              <a:t>, </a:t>
            </a:r>
            <a:r>
              <a:rPr lang="ru-RU" sz="1800" dirty="0">
                <a:hlinkClick r:id="rId4"/>
              </a:rPr>
              <a:t>п. 14 ФГОС ООО</a:t>
            </a:r>
            <a:r>
              <a:rPr lang="ru-RU" sz="1800" dirty="0"/>
              <a:t>);</a:t>
            </a:r>
          </a:p>
          <a:p>
            <a:pPr lvl="0">
              <a:buFont typeface="+mj-lt"/>
              <a:buAutoNum type="arabicParenR"/>
            </a:pPr>
            <a:r>
              <a:rPr lang="ru-RU" sz="1800" dirty="0"/>
              <a:t>анализ рабочей программы воспитания и приведение в соответствие с федеральной рабочей программой воспитания.</a:t>
            </a:r>
          </a:p>
          <a:p>
            <a:pPr marL="0" indent="0" algn="ctr">
              <a:buNone/>
            </a:pPr>
            <a:endParaRPr lang="ru-RU" sz="1800" dirty="0"/>
          </a:p>
          <a:p>
            <a:pPr algn="ctr"/>
            <a:endParaRPr lang="ru-RU" dirty="0"/>
          </a:p>
        </p:txBody>
      </p:sp>
    </p:spTree>
    <p:extLst>
      <p:ext uri="{BB962C8B-B14F-4D97-AF65-F5344CB8AC3E}">
        <p14:creationId xmlns:p14="http://schemas.microsoft.com/office/powerpoint/2010/main" val="15127658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60648"/>
            <a:ext cx="8229600" cy="1143000"/>
          </a:xfrm>
        </p:spPr>
        <p:txBody>
          <a:bodyPr>
            <a:normAutofit/>
          </a:bodyPr>
          <a:lstStyle/>
          <a:p>
            <a:r>
              <a:rPr lang="ru-RU" sz="2400" b="1" dirty="0">
                <a:solidFill>
                  <a:schemeClr val="tx2"/>
                </a:solidFill>
              </a:rPr>
              <a:t>Чек-лист </a:t>
            </a:r>
            <a:r>
              <a:rPr lang="ru-RU" sz="2400" b="1" dirty="0" smtClean="0">
                <a:solidFill>
                  <a:schemeClr val="tx2"/>
                </a:solidFill>
              </a:rPr>
              <a:t>разработки </a:t>
            </a:r>
            <a:r>
              <a:rPr lang="ru-RU" sz="2400" b="1" dirty="0">
                <a:solidFill>
                  <a:schemeClr val="tx2"/>
                </a:solidFill>
              </a:rPr>
              <a:t>ООП в соответствии с ФООП </a:t>
            </a:r>
            <a:r>
              <a:rPr lang="ru-RU" sz="2400" dirty="0">
                <a:solidFill>
                  <a:schemeClr val="tx2"/>
                </a:solidFill>
              </a:rPr>
              <a:t/>
            </a:r>
            <a:br>
              <a:rPr lang="ru-RU" sz="2400" dirty="0">
                <a:solidFill>
                  <a:schemeClr val="tx2"/>
                </a:solidFill>
              </a:rPr>
            </a:br>
            <a:endParaRPr lang="ru-RU" sz="2400" dirty="0">
              <a:solidFill>
                <a:schemeClr val="tx2"/>
              </a:solidFill>
            </a:endParaRPr>
          </a:p>
        </p:txBody>
      </p:sp>
      <p:sp>
        <p:nvSpPr>
          <p:cNvPr id="3" name="Объект 2"/>
          <p:cNvSpPr>
            <a:spLocks noGrp="1"/>
          </p:cNvSpPr>
          <p:nvPr>
            <p:ph idx="1"/>
          </p:nvPr>
        </p:nvSpPr>
        <p:spPr>
          <a:xfrm>
            <a:off x="457200" y="1052736"/>
            <a:ext cx="8229600" cy="5073427"/>
          </a:xfrm>
        </p:spPr>
        <p:txBody>
          <a:bodyPr>
            <a:normAutofit/>
          </a:bodyPr>
          <a:lstStyle/>
          <a:p>
            <a:pPr marL="0" indent="0" algn="ctr">
              <a:buNone/>
            </a:pPr>
            <a:endParaRPr lang="ru-RU" sz="1800" b="1" dirty="0" smtClean="0"/>
          </a:p>
          <a:p>
            <a:pPr marL="0" indent="0" algn="ctr">
              <a:buNone/>
            </a:pPr>
            <a:r>
              <a:rPr lang="ru-RU" sz="2100" b="1" dirty="0" smtClean="0">
                <a:solidFill>
                  <a:schemeClr val="accent1"/>
                </a:solidFill>
              </a:rPr>
              <a:t>Мероприятия </a:t>
            </a:r>
            <a:r>
              <a:rPr lang="ru-RU" sz="2100" b="1" dirty="0">
                <a:solidFill>
                  <a:schemeClr val="accent1"/>
                </a:solidFill>
              </a:rPr>
              <a:t>содержательного характера</a:t>
            </a:r>
            <a:endParaRPr lang="ru-RU" sz="2100" dirty="0">
              <a:solidFill>
                <a:schemeClr val="accent1"/>
              </a:solidFill>
            </a:endParaRPr>
          </a:p>
          <a:p>
            <a:pPr marL="0" indent="0" algn="ctr">
              <a:buNone/>
            </a:pPr>
            <a:endParaRPr lang="ru-RU" sz="1800" b="1" dirty="0"/>
          </a:p>
          <a:p>
            <a:pPr marL="0" lvl="0" indent="0">
              <a:buNone/>
            </a:pPr>
            <a:r>
              <a:rPr lang="ru-RU" sz="1800" dirty="0" smtClean="0"/>
              <a:t>4. </a:t>
            </a:r>
            <a:r>
              <a:rPr lang="ru-RU" sz="1800" dirty="0"/>
              <a:t>Приведение в соответствие с ФООП СОО </a:t>
            </a:r>
            <a:r>
              <a:rPr lang="ru-RU" sz="1800" b="1" dirty="0">
                <a:solidFill>
                  <a:srgbClr val="FF0000"/>
                </a:solidFill>
              </a:rPr>
              <a:t>содержательного раздела ООП СОО</a:t>
            </a:r>
            <a:r>
              <a:rPr lang="ru-RU" sz="1800" dirty="0"/>
              <a:t>:</a:t>
            </a:r>
          </a:p>
          <a:p>
            <a:pPr lvl="0">
              <a:buFont typeface="+mj-lt"/>
              <a:buAutoNum type="arabicParenR"/>
            </a:pPr>
            <a:r>
              <a:rPr lang="ru-RU" sz="1800" dirty="0"/>
              <a:t>внесение в ООП СОО федеральных рабочих программ по учебным предметам «Русский язык», «Литература», «История», «Обществознание», «География» и «Основы безопасности жизнедеятельности» с </a:t>
            </a:r>
            <a:r>
              <a:rPr lang="ru-RU" sz="1800" dirty="0" smtClean="0"/>
              <a:t>перечня </a:t>
            </a:r>
            <a:r>
              <a:rPr lang="ru-RU" sz="1800" dirty="0"/>
              <a:t>ЭОР по каждой теме;</a:t>
            </a:r>
          </a:p>
          <a:p>
            <a:pPr>
              <a:buFont typeface="+mj-lt"/>
              <a:buAutoNum type="arabicParenR"/>
            </a:pPr>
            <a:r>
              <a:rPr lang="ru-RU" sz="1800" i="1" dirty="0"/>
              <a:t>добавление в раздел рабочих программы по оставшимся обязательным предметам и модулям, предметам и курсам из формируемой части, в том числе курсам внеурочной деятельности;</a:t>
            </a:r>
          </a:p>
          <a:p>
            <a:pPr lvl="0">
              <a:buFont typeface="+mj-lt"/>
              <a:buAutoNum type="arabicParenR"/>
            </a:pPr>
            <a:r>
              <a:rPr lang="ru-RU" sz="1800" dirty="0" smtClean="0"/>
              <a:t>анализ </a:t>
            </a:r>
            <a:r>
              <a:rPr lang="ru-RU" sz="1800" dirty="0"/>
              <a:t>программы </a:t>
            </a:r>
            <a:r>
              <a:rPr lang="ru-RU" sz="1800" dirty="0" smtClean="0"/>
              <a:t>формирования </a:t>
            </a:r>
            <a:r>
              <a:rPr lang="ru-RU" sz="1800" i="1" dirty="0">
                <a:solidFill>
                  <a:srgbClr val="FF0000"/>
                </a:solidFill>
              </a:rPr>
              <a:t>(развития</a:t>
            </a:r>
            <a:r>
              <a:rPr lang="ru-RU" sz="1800" i="1" dirty="0" smtClean="0">
                <a:solidFill>
                  <a:srgbClr val="FF0000"/>
                </a:solidFill>
              </a:rPr>
              <a:t>)</a:t>
            </a:r>
            <a:r>
              <a:rPr lang="ru-RU" sz="1800" dirty="0" smtClean="0"/>
              <a:t> </a:t>
            </a:r>
            <a:r>
              <a:rPr lang="ru-RU" sz="1800" dirty="0"/>
              <a:t>УУД в ООП СОО и приведение в соответствие с </a:t>
            </a:r>
            <a:r>
              <a:rPr lang="ru-RU" sz="1800" dirty="0" smtClean="0"/>
              <a:t>ФГОС СОО и ФООП </a:t>
            </a:r>
            <a:r>
              <a:rPr lang="ru-RU" sz="1800" dirty="0"/>
              <a:t>СОО;</a:t>
            </a:r>
          </a:p>
          <a:p>
            <a:pPr lvl="0">
              <a:buFont typeface="+mj-lt"/>
              <a:buAutoNum type="arabicParenR"/>
            </a:pPr>
            <a:r>
              <a:rPr lang="ru-RU" sz="1800" dirty="0"/>
              <a:t>включение программы коррекционной работы, если есть дети с ОВЗ, для которых не нужна АООП (</a:t>
            </a:r>
            <a:r>
              <a:rPr lang="ru-RU" sz="1800" u="sng" dirty="0">
                <a:hlinkClick r:id="rId3"/>
              </a:rPr>
              <a:t>п. 14 ФГОС СОО</a:t>
            </a:r>
            <a:r>
              <a:rPr lang="ru-RU" sz="1800" dirty="0"/>
              <a:t>).</a:t>
            </a:r>
          </a:p>
          <a:p>
            <a:pPr lvl="0">
              <a:buFont typeface="+mj-lt"/>
              <a:buAutoNum type="arabicParenR"/>
            </a:pPr>
            <a:r>
              <a:rPr lang="ru-RU" sz="1800" dirty="0"/>
              <a:t>анализ рабочей программы воспитания и приведение в соответствие с федеральной рабочей программой воспитания. </a:t>
            </a:r>
          </a:p>
          <a:p>
            <a:pPr marL="0" indent="0" algn="ctr">
              <a:buNone/>
            </a:pPr>
            <a:endParaRPr lang="ru-RU" sz="1800" dirty="0"/>
          </a:p>
          <a:p>
            <a:pPr algn="ctr"/>
            <a:endParaRPr lang="ru-RU" dirty="0"/>
          </a:p>
        </p:txBody>
      </p:sp>
    </p:spTree>
    <p:extLst>
      <p:ext uri="{BB962C8B-B14F-4D97-AF65-F5344CB8AC3E}">
        <p14:creationId xmlns:p14="http://schemas.microsoft.com/office/powerpoint/2010/main" val="12423880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60648"/>
            <a:ext cx="8229600" cy="1143000"/>
          </a:xfrm>
        </p:spPr>
        <p:txBody>
          <a:bodyPr>
            <a:normAutofit/>
          </a:bodyPr>
          <a:lstStyle/>
          <a:p>
            <a:r>
              <a:rPr lang="ru-RU" sz="2400" b="1" dirty="0">
                <a:solidFill>
                  <a:schemeClr val="tx2"/>
                </a:solidFill>
              </a:rPr>
              <a:t>Чек-лист </a:t>
            </a:r>
            <a:r>
              <a:rPr lang="ru-RU" sz="2400" b="1" dirty="0" smtClean="0">
                <a:solidFill>
                  <a:schemeClr val="tx2"/>
                </a:solidFill>
              </a:rPr>
              <a:t>разработки </a:t>
            </a:r>
            <a:r>
              <a:rPr lang="ru-RU" sz="2400" b="1" dirty="0">
                <a:solidFill>
                  <a:schemeClr val="tx2"/>
                </a:solidFill>
              </a:rPr>
              <a:t>ООП в соответствии с ФООП </a:t>
            </a:r>
            <a:r>
              <a:rPr lang="ru-RU" sz="2400" dirty="0">
                <a:solidFill>
                  <a:schemeClr val="tx2"/>
                </a:solidFill>
              </a:rPr>
              <a:t/>
            </a:r>
            <a:br>
              <a:rPr lang="ru-RU" sz="2400" dirty="0">
                <a:solidFill>
                  <a:schemeClr val="tx2"/>
                </a:solidFill>
              </a:rPr>
            </a:br>
            <a:endParaRPr lang="ru-RU" sz="2400" dirty="0">
              <a:solidFill>
                <a:schemeClr val="tx2"/>
              </a:solidFill>
            </a:endParaRPr>
          </a:p>
        </p:txBody>
      </p:sp>
      <p:sp>
        <p:nvSpPr>
          <p:cNvPr id="3" name="Объект 2"/>
          <p:cNvSpPr>
            <a:spLocks noGrp="1"/>
          </p:cNvSpPr>
          <p:nvPr>
            <p:ph idx="1"/>
          </p:nvPr>
        </p:nvSpPr>
        <p:spPr>
          <a:xfrm>
            <a:off x="457200" y="1052736"/>
            <a:ext cx="8229600" cy="5073427"/>
          </a:xfrm>
        </p:spPr>
        <p:txBody>
          <a:bodyPr>
            <a:normAutofit fontScale="92500" lnSpcReduction="10000"/>
          </a:bodyPr>
          <a:lstStyle/>
          <a:p>
            <a:pPr marL="0" indent="0" algn="ctr">
              <a:buNone/>
            </a:pPr>
            <a:endParaRPr lang="ru-RU" sz="1800" b="1" dirty="0" smtClean="0"/>
          </a:p>
          <a:p>
            <a:pPr marL="0" indent="0" algn="ctr">
              <a:buNone/>
            </a:pPr>
            <a:r>
              <a:rPr lang="ru-RU" sz="2100" b="1" dirty="0" smtClean="0">
                <a:solidFill>
                  <a:schemeClr val="accent1"/>
                </a:solidFill>
              </a:rPr>
              <a:t>Мероприятия </a:t>
            </a:r>
            <a:r>
              <a:rPr lang="ru-RU" sz="2100" b="1" dirty="0">
                <a:solidFill>
                  <a:schemeClr val="accent1"/>
                </a:solidFill>
              </a:rPr>
              <a:t>содержательного характера</a:t>
            </a:r>
            <a:endParaRPr lang="ru-RU" sz="2100" dirty="0">
              <a:solidFill>
                <a:schemeClr val="accent1"/>
              </a:solidFill>
            </a:endParaRPr>
          </a:p>
          <a:p>
            <a:pPr marL="0" indent="0" algn="ctr">
              <a:buNone/>
            </a:pPr>
            <a:endParaRPr lang="ru-RU" sz="1800" b="1" dirty="0"/>
          </a:p>
          <a:p>
            <a:pPr marL="0" lvl="0" indent="0">
              <a:buNone/>
            </a:pPr>
            <a:r>
              <a:rPr lang="ru-RU" sz="1800" dirty="0" smtClean="0"/>
              <a:t>5. Приведение </a:t>
            </a:r>
            <a:r>
              <a:rPr lang="ru-RU" sz="1800" dirty="0"/>
              <a:t>в соответствие с ФООП НОО </a:t>
            </a:r>
            <a:r>
              <a:rPr lang="ru-RU" sz="1800" b="1" dirty="0">
                <a:solidFill>
                  <a:srgbClr val="FF0000"/>
                </a:solidFill>
              </a:rPr>
              <a:t>организационного раздела ООП НОО</a:t>
            </a:r>
            <a:r>
              <a:rPr lang="ru-RU" sz="1800" dirty="0"/>
              <a:t>:</a:t>
            </a:r>
          </a:p>
          <a:p>
            <a:pPr lvl="0">
              <a:buFont typeface="+mj-lt"/>
              <a:buAutoNum type="arabicParenR"/>
            </a:pPr>
            <a:r>
              <a:rPr lang="ru-RU" sz="1800" dirty="0"/>
              <a:t>выбор варианта учебного плана ФООП НОО;</a:t>
            </a:r>
          </a:p>
          <a:p>
            <a:pPr lvl="0">
              <a:buFont typeface="+mj-lt"/>
              <a:buAutoNum type="arabicParenR"/>
            </a:pPr>
            <a:r>
              <a:rPr lang="ru-RU" sz="1800" dirty="0" smtClean="0">
                <a:solidFill>
                  <a:srgbClr val="C00000"/>
                </a:solidFill>
              </a:rPr>
              <a:t>корректировка количества часов обязательной и формируемой части программы в соответствии пропорцией 80/20 </a:t>
            </a:r>
            <a:r>
              <a:rPr lang="ru-RU" sz="1800" dirty="0" smtClean="0"/>
              <a:t>(п. 25 ФГОС НОО);</a:t>
            </a:r>
          </a:p>
          <a:p>
            <a:pPr lvl="0">
              <a:buFont typeface="+mj-lt"/>
              <a:buAutoNum type="arabicParenR"/>
            </a:pPr>
            <a:r>
              <a:rPr lang="ru-RU" sz="1800" dirty="0" smtClean="0">
                <a:solidFill>
                  <a:srgbClr val="C00000"/>
                </a:solidFill>
              </a:rPr>
              <a:t>добавление </a:t>
            </a:r>
            <a:r>
              <a:rPr lang="ru-RU" sz="1800" dirty="0">
                <a:solidFill>
                  <a:srgbClr val="C00000"/>
                </a:solidFill>
              </a:rPr>
              <a:t>форм промежуточной аттестации</a:t>
            </a:r>
            <a:r>
              <a:rPr lang="ru-RU" sz="1800" dirty="0"/>
              <a:t>;</a:t>
            </a:r>
          </a:p>
          <a:p>
            <a:pPr lvl="0">
              <a:buFont typeface="+mj-lt"/>
              <a:buAutoNum type="arabicParenR"/>
            </a:pPr>
            <a:r>
              <a:rPr lang="ru-RU" sz="1800" dirty="0"/>
              <a:t>формирование календарного учебного графика с учетом ФООП;</a:t>
            </a:r>
          </a:p>
          <a:p>
            <a:pPr lvl="0">
              <a:buFont typeface="+mj-lt"/>
              <a:buAutoNum type="arabicParenR"/>
            </a:pPr>
            <a:r>
              <a:rPr lang="ru-RU" sz="1800" dirty="0">
                <a:solidFill>
                  <a:srgbClr val="C00000"/>
                </a:solidFill>
              </a:rPr>
              <a:t>добавление сроков каникул;</a:t>
            </a:r>
          </a:p>
          <a:p>
            <a:pPr lvl="0">
              <a:buFont typeface="+mj-lt"/>
              <a:buAutoNum type="arabicParenR"/>
            </a:pPr>
            <a:r>
              <a:rPr lang="ru-RU" sz="1800" dirty="0">
                <a:solidFill>
                  <a:srgbClr val="C00000"/>
                </a:solidFill>
              </a:rPr>
              <a:t>добавление сроков проведения промежуточной аттестации;</a:t>
            </a:r>
          </a:p>
          <a:p>
            <a:pPr lvl="0">
              <a:buFont typeface="+mj-lt"/>
              <a:buAutoNum type="arabicParenR"/>
            </a:pPr>
            <a:r>
              <a:rPr lang="ru-RU" sz="1800" dirty="0"/>
              <a:t>составление плана внеурочной деятельности с учетом направлений внеурочной деятельности и форм организации, указанных в ФООП НОО;</a:t>
            </a:r>
          </a:p>
          <a:p>
            <a:pPr lvl="0">
              <a:buFont typeface="+mj-lt"/>
              <a:buAutoNum type="arabicParenR"/>
            </a:pPr>
            <a:r>
              <a:rPr lang="ru-RU" sz="1800" dirty="0"/>
              <a:t>анализ календарного плана воспитательной работы ООП НОО и приведение в соответствие с федеральным календарным планом воспитательной работы в ФООП НОО;</a:t>
            </a:r>
          </a:p>
          <a:p>
            <a:pPr lvl="0">
              <a:buFont typeface="+mj-lt"/>
              <a:buAutoNum type="arabicParenR"/>
            </a:pPr>
            <a:r>
              <a:rPr lang="ru-RU" sz="1800" dirty="0">
                <a:solidFill>
                  <a:srgbClr val="C00000"/>
                </a:solidFill>
              </a:rPr>
              <a:t>разработка подраздела «Система условий реализации основной образовательной программы в соответствии с требованиями ФГОС НОО».</a:t>
            </a:r>
          </a:p>
          <a:p>
            <a:pPr marL="0" indent="0" algn="ctr">
              <a:buNone/>
            </a:pPr>
            <a:endParaRPr lang="ru-RU" sz="1800" dirty="0"/>
          </a:p>
          <a:p>
            <a:pPr algn="ctr"/>
            <a:endParaRPr lang="ru-RU" dirty="0"/>
          </a:p>
        </p:txBody>
      </p:sp>
    </p:spTree>
    <p:extLst>
      <p:ext uri="{BB962C8B-B14F-4D97-AF65-F5344CB8AC3E}">
        <p14:creationId xmlns:p14="http://schemas.microsoft.com/office/powerpoint/2010/main" val="2837438735"/>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536</TotalTime>
  <Words>1982</Words>
  <Application>Microsoft Office PowerPoint</Application>
  <PresentationFormat>Экран (4:3)</PresentationFormat>
  <Paragraphs>248</Paragraphs>
  <Slides>15</Slides>
  <Notes>15</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Тема Office</vt:lpstr>
      <vt:lpstr>Чек-лист разработки основных образовательных программ  в соответствии с федеральными основными общеобразовательными программами </vt:lpstr>
      <vt:lpstr>Чек-лист разработки ООП в соответствии с ФООП  </vt:lpstr>
      <vt:lpstr>Чек-лист разработки ООП в соответствии с ФООП  </vt:lpstr>
      <vt:lpstr>Чек-лист разработки ООП в соответствии с ФООП  </vt:lpstr>
      <vt:lpstr>Чек-лист разработки ООП в соответствии с ФООП  </vt:lpstr>
      <vt:lpstr>Чек-лист разработки ООП в соответствии с ФООП  </vt:lpstr>
      <vt:lpstr>Чек-лист разработки ООП в соответствии с ФООП  </vt:lpstr>
      <vt:lpstr>Чек-лист разработки ООП в соответствии с ФООП  </vt:lpstr>
      <vt:lpstr>Чек-лист разработки ООП в соответствии с ФООП  </vt:lpstr>
      <vt:lpstr>Чек-лист разработки ООП в соответствии с ФООП  </vt:lpstr>
      <vt:lpstr>Чек-лист разработки ООП в соответствии с ФООП  </vt:lpstr>
      <vt:lpstr>ИСРО РАО </vt:lpstr>
      <vt:lpstr>ЧИППКРО </vt:lpstr>
      <vt:lpstr>МБУ ДПО ЦРО</vt:lpstr>
      <vt:lpstr>По итогам проектной сессии членов ГМО Консультации руководителей ГМО</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38</cp:revision>
  <cp:lastPrinted>2023-04-26T04:42:11Z</cp:lastPrinted>
  <dcterms:created xsi:type="dcterms:W3CDTF">2023-04-24T06:23:02Z</dcterms:created>
  <dcterms:modified xsi:type="dcterms:W3CDTF">2023-04-26T06:59:24Z</dcterms:modified>
</cp:coreProperties>
</file>