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74" r:id="rId4"/>
    <p:sldId id="275" r:id="rId5"/>
    <p:sldId id="276" r:id="rId6"/>
    <p:sldId id="277" r:id="rId7"/>
    <p:sldId id="278" r:id="rId8"/>
    <p:sldId id="27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howGuides="1">
      <p:cViewPr varScale="1">
        <p:scale>
          <a:sx n="114" d="100"/>
          <a:sy n="114" d="100"/>
        </p:scale>
        <p:origin x="-474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9DF145-3EC7-45A6-98DB-F2C7EFF8C9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717AF95-71C1-4499-B23E-07B1784D0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21BE73C-EA6D-4225-8BDF-BB71555E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CE212F6-9108-4608-971C-D6D70D68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3850029-9F9D-4176-B037-A9ECB3FBC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2C9E-3229-4D78-8EDB-28C548B1E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966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8C117D-03E5-4898-897C-31A4ECA0B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5DC9F88-A158-4658-AFFC-E2E365B59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06F0965-D614-4DD0-BF04-3373E6DDD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FDCF245-4B9D-469E-89B0-0FC6865F47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2A83759-3CBB-4669-A645-20DA423B1F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18D6578-AB4E-4BE7-B782-060976285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3260A9E-FBCA-49FF-B7EC-F2BB03FBF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15D9A67-56DA-4FA6-A270-6F9926862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2C9E-3229-4D78-8EDB-28C548B1E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500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0C30C5-2530-4641-868D-38BB1367E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163D42C-8588-4E3A-9FCF-22A4FE863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93FE8F1-5155-4638-922B-EEC6D8C60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E3C91DF-AF8A-4B6B-8C41-C3810B77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2C9E-3229-4D78-8EDB-28C548B1E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3801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989810C-4CE3-4421-BE5F-739DC688A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CAA0D72-7175-4B27-A46C-37D0297C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8CF0C6B-2D65-41E3-BA05-25D2C6F3F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2C9E-3229-4D78-8EDB-28C548B1E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1309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C944D6-DDB2-4018-B126-FC0F899DA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1B1234E-2933-42C3-AC43-2E3F57745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BEF90F2-7940-4C9B-816C-A0E6F4F3D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A43987E-1DFD-40D6-8748-DC2AE1D1F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989573C-CD38-4ED6-9A0C-EBCCECD4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210EBFF-743C-4106-99AB-1F62ECF6A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2C9E-3229-4D78-8EDB-28C548B1E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9462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2F0872-3855-4DC2-A1E8-6E26E19E5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6A06CD3-1CFF-452C-9F89-7041FDD400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9836A75-AF44-4E3D-927A-2D55DC3A3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7527F93-44C5-488C-8AD3-AC0EAAE79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93ED294-37D0-4106-B426-5931649B6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BC783C9-2EDC-4FCC-9BB8-CA68C54F7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2C9E-3229-4D78-8EDB-28C548B1E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1845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113664-7467-4A8B-BE24-A856234D0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8E49FE4-537C-45E2-B665-1F23C0B6D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80C032-8B29-431A-9431-52DF2E01E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2FE6883-F6ED-4455-97B7-0524237F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564DD1E-F3EC-4EED-9C25-D8E5FBC42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2C9E-3229-4D78-8EDB-28C548B1E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753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880DBFF-8C1D-4708-B5C5-91EEC8F654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28C8DE9-BF79-4004-84C0-B59CECEA5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9D9929F-CB95-4E24-9E5D-846591492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42A74B6-C1FF-4904-A387-44536163D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17F510F-7642-43B8-81D1-48C258B3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2C9E-3229-4D78-8EDB-28C548B1E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322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ECD6CA42-8F84-4EF7-AC44-C6D7CA7B5256}"/>
              </a:ext>
            </a:extLst>
          </p:cNvPr>
          <p:cNvGrpSpPr/>
          <p:nvPr userDrawn="1"/>
        </p:nvGrpSpPr>
        <p:grpSpPr>
          <a:xfrm>
            <a:off x="0" y="49500"/>
            <a:ext cx="2844750" cy="274500"/>
            <a:chOff x="5228062" y="49500"/>
            <a:chExt cx="2844750" cy="274500"/>
          </a:xfrm>
          <a:solidFill>
            <a:schemeClr val="accent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xmlns="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accent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xmlns="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24251886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8" y="365125"/>
            <a:ext cx="5257801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18D8509-D379-49B3-A4FE-EDBEE0641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FB3E60-2F82-4C12-95B3-7ACC1B0E5862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xmlns="" id="{17DD4B55-CA6E-4B68-97C9-646C6EC1FB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850" y="-575"/>
            <a:ext cx="5186362" cy="6858575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ECD6CA42-8F84-4EF7-AC44-C6D7CA7B5256}"/>
              </a:ext>
            </a:extLst>
          </p:cNvPr>
          <p:cNvGrpSpPr/>
          <p:nvPr userDrawn="1"/>
        </p:nvGrpSpPr>
        <p:grpSpPr>
          <a:xfrm>
            <a:off x="5207212" y="36075"/>
            <a:ext cx="2844750" cy="274500"/>
            <a:chOff x="5228062" y="49500"/>
            <a:chExt cx="2844750" cy="274500"/>
          </a:xfrm>
          <a:solidFill>
            <a:schemeClr val="accent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xmlns="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accent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xmlns="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0" y="2033588"/>
            <a:ext cx="5186363" cy="404971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4321613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95E16D1-998B-48A7-9C66-2F192101B82F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48120B5-0C92-46E1-BAA0-BA8A5399D9C2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7BF0CE19-D07F-45F4-8B53-F4AE3EAC0AF5}"/>
              </a:ext>
            </a:extLst>
          </p:cNvPr>
          <p:cNvGrpSpPr/>
          <p:nvPr userDrawn="1"/>
        </p:nvGrpSpPr>
        <p:grpSpPr>
          <a:xfrm>
            <a:off x="4161000" y="150"/>
            <a:ext cx="2844750" cy="286020"/>
            <a:chOff x="9347250" y="37980"/>
            <a:chExt cx="2844750" cy="286020"/>
          </a:xfrm>
          <a:solidFill>
            <a:schemeClr val="accent2"/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56D0ED7C-6F6D-4A0C-B5BF-D4C886121974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9" name="Блок-схема: объединение 8">
              <a:extLst>
                <a:ext uri="{FF2B5EF4-FFF2-40B4-BE49-F238E27FC236}">
                  <a16:creationId xmlns:a16="http://schemas.microsoft.com/office/drawing/2014/main" xmlns="" id="{F6313D72-2173-410E-9DAC-5F683BF77D8C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9D0FFF0F-DED0-4533-AA04-278237E63B65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2"/>
          </a:solidFill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01E034F0-B288-495E-B8C4-5A4D6270B72C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:a16="http://schemas.microsoft.com/office/drawing/2014/main" xmlns="" id="{7F3095C1-9AE8-47F3-8F8B-8B149C02C892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Рисунок 2">
            <a:extLst>
              <a:ext uri="{FF2B5EF4-FFF2-40B4-BE49-F238E27FC236}">
                <a16:creationId xmlns:a16="http://schemas.microsoft.com/office/drawing/2014/main" xmlns="" id="{9563E350-4964-48DA-95EE-507A76F601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05638" y="9000"/>
            <a:ext cx="5186362" cy="333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Заголовок 16">
            <a:extLst>
              <a:ext uri="{FF2B5EF4-FFF2-40B4-BE49-F238E27FC236}">
                <a16:creationId xmlns:a16="http://schemas.microsoft.com/office/drawing/2014/main" xmlns="" id="{E44DF226-C979-4C53-9AB3-F30F19A6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7" y="485501"/>
            <a:ext cx="5257800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5" name="Текст 18">
            <a:extLst>
              <a:ext uri="{FF2B5EF4-FFF2-40B4-BE49-F238E27FC236}">
                <a16:creationId xmlns:a16="http://schemas.microsoft.com/office/drawing/2014/main" xmlns="" id="{C0D997C5-63D2-40A5-8978-8A0E7A482F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7" y="2153964"/>
            <a:ext cx="5186363" cy="404971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Рисунок 2">
            <a:extLst>
              <a:ext uri="{FF2B5EF4-FFF2-40B4-BE49-F238E27FC236}">
                <a16:creationId xmlns:a16="http://schemas.microsoft.com/office/drawing/2014/main" xmlns="" id="{0DC8507B-223A-4D10-9873-5F8CBA1FA6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984638" y="3519000"/>
            <a:ext cx="5186362" cy="333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44671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C31BDB-50F3-43CA-877E-F9C7672D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74453DF6-9509-45CB-BD4E-84F90C1C9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8AF27442-62D0-4CA6-81B4-B7FDDA51A9A2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1FD6AC4-0F96-4D40-B8AD-EF85E9EDE11D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73640FF5-D492-4210-9DE4-D7B66426125F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062B47E0-EF90-4ECC-A73E-6E5DA1F62FCD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2FC4DE4B-558A-425B-A23E-B63E935335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D1C3AA05-E7C7-4C27-A908-2E47AFEBA600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2"/>
          </a:solidFill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xmlns="" id="{D94BF255-53E4-439B-83D0-7DE93A9900DD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:a16="http://schemas.microsoft.com/office/drawing/2014/main" xmlns="" id="{E38044D4-D5F4-4E1E-8B74-E24D6E7B2929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4740265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1">
            <a:extLst>
              <a:ext uri="{FF2B5EF4-FFF2-40B4-BE49-F238E27FC236}">
                <a16:creationId xmlns:a16="http://schemas.microsoft.com/office/drawing/2014/main" xmlns="" id="{AC7B45C4-0029-484F-BC10-E13FF5623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234000"/>
            <a:ext cx="11341100" cy="1035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xmlns="" id="{F8FF044D-1DB9-4B7C-9D24-F0D3A3DD3C0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5450" y="2303463"/>
            <a:ext cx="4005550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Рисунок 2">
            <a:extLst>
              <a:ext uri="{FF2B5EF4-FFF2-40B4-BE49-F238E27FC236}">
                <a16:creationId xmlns:a16="http://schemas.microsoft.com/office/drawing/2014/main" xmlns="" id="{738784A2-81B9-4C54-8F48-52CB72EF971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95341" y="2303463"/>
            <a:ext cx="4005550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19" name="Рисунок 2">
            <a:extLst>
              <a:ext uri="{FF2B5EF4-FFF2-40B4-BE49-F238E27FC236}">
                <a16:creationId xmlns:a16="http://schemas.microsoft.com/office/drawing/2014/main" xmlns="" id="{21C4B4FC-EB7C-4B83-9B03-36AC76ADC66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761675" y="2303463"/>
            <a:ext cx="3004875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0" name="Рисунок 2">
            <a:extLst>
              <a:ext uri="{FF2B5EF4-FFF2-40B4-BE49-F238E27FC236}">
                <a16:creationId xmlns:a16="http://schemas.microsoft.com/office/drawing/2014/main" xmlns="" id="{FC421DAD-9956-40BC-B396-121BDF52207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5450" y="4058163"/>
            <a:ext cx="3004875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Рисунок 2">
            <a:extLst>
              <a:ext uri="{FF2B5EF4-FFF2-40B4-BE49-F238E27FC236}">
                <a16:creationId xmlns:a16="http://schemas.microsoft.com/office/drawing/2014/main" xmlns="" id="{0596AFFC-6327-4316-8A52-555C5499A3E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606109" y="4058163"/>
            <a:ext cx="4005550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Рисунок 2">
            <a:extLst>
              <a:ext uri="{FF2B5EF4-FFF2-40B4-BE49-F238E27FC236}">
                <a16:creationId xmlns:a16="http://schemas.microsoft.com/office/drawing/2014/main" xmlns="" id="{709A8CBC-B10E-4729-8664-C17D4F6947A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776000" y="4058163"/>
            <a:ext cx="4005550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Текст 4">
            <a:extLst>
              <a:ext uri="{FF2B5EF4-FFF2-40B4-BE49-F238E27FC236}">
                <a16:creationId xmlns:a16="http://schemas.microsoft.com/office/drawing/2014/main" xmlns="" id="{05550F69-FB7F-4160-902B-8FE3C5C275B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9739" y="1493838"/>
            <a:ext cx="11341100" cy="62706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37340725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092008-DBD3-46BA-A4EB-58BFA372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7A263C2-0CA0-4726-8ADC-C6857613C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99719FD-E040-478A-937E-C5F8CB57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05CE2BE-1276-4A04-9F8D-C0527D0F4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55ED891-380B-406A-A48E-D9981BE99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2C9E-3229-4D78-8EDB-28C548B1E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616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1F919F-432B-4AAF-8366-DBD8B0A3C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8EE1D5D-3A6C-44DE-9213-A8F9E2F65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F7C9EB4-F846-4602-95A8-B0BEE14AF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A928667-83F3-4E42-9D55-FA20CA345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F0AF01-74DE-44DE-9A8F-1BCE6A9BA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2C9E-3229-4D78-8EDB-28C548B1E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341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BB5CEA-7B09-498B-8E61-BAF2B4380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8E4A14F-68DF-4743-A047-6B0913610E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9BD6A83-0AEB-455B-B55A-FD3DBF861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5A35E39-2F5B-42E0-9F90-6CD1453F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4B8125E-8FB7-46F3-AC6F-CE8760D04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EC29A5D-7DB3-4579-91B8-7C6BBC339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2C9E-3229-4D78-8EDB-28C548B1E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92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323AAE-BFC3-4CCA-AE74-B41E221D4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CEDEEE5-CAEC-4DC9-841D-3496A6CA3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21D8F9E-5681-4397-8620-6A534D50AE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2E417-5F45-4CBD-AEF8-95048E7B5C99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18EBA8A-57C7-4851-9A59-C2739AE8BB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8E8C9F0-2955-4F31-909E-A7D69B4CB3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92C9E-3229-4D78-8EDB-28C548B1E2D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8"/>
            <a:extLst>
              <a:ext uri="{FF2B5EF4-FFF2-40B4-BE49-F238E27FC236}">
                <a16:creationId xmlns:a16="http://schemas.microsoft.com/office/drawing/2014/main" xmlns="" id="{5BF8621D-8206-4C22-9818-F327ED8B7AD2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3775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du@cheladmin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45D56E9C-1F8B-4437-A4A4-E2B9BC4FC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000" y="549000"/>
            <a:ext cx="10755000" cy="1260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Учёт несовершеннолетних детей</a:t>
            </a:r>
            <a:r>
              <a:rPr lang="ru-RU" sz="3600" dirty="0" smtClean="0">
                <a:solidFill>
                  <a:schemeClr val="accent5"/>
                </a:solidFill>
              </a:rPr>
              <a:t>, проживающих на территории г. Челябинска, получающих общее образование в форме семейного образования</a:t>
            </a:r>
            <a:endParaRPr lang="ru-RU" sz="3600" dirty="0">
              <a:solidFill>
                <a:schemeClr val="accent5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156000" y="729000"/>
            <a:ext cx="675000" cy="4500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2361000" y="2370385"/>
            <a:ext cx="6606417" cy="2204613"/>
            <a:chOff x="2361000" y="2370385"/>
            <a:chExt cx="6606417" cy="2204613"/>
          </a:xfrm>
        </p:grpSpPr>
        <p:sp>
          <p:nvSpPr>
            <p:cNvPr id="20" name="Стрелка: вправо 5">
              <a:extLst>
                <a:ext uri="{FF2B5EF4-FFF2-40B4-BE49-F238E27FC236}">
                  <a16:creationId xmlns:a16="http://schemas.microsoft.com/office/drawing/2014/main" xmlns="" id="{36A185A8-DC91-4856-8667-DAB40D56ABA5}"/>
                </a:ext>
              </a:extLst>
            </p:cNvPr>
            <p:cNvSpPr/>
            <p:nvPr/>
          </p:nvSpPr>
          <p:spPr>
            <a:xfrm>
              <a:off x="6177801" y="2370385"/>
              <a:ext cx="2789616" cy="1765363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D53CCA7F-518A-4905-9462-40C1C1D8B904}"/>
                </a:ext>
              </a:extLst>
            </p:cNvPr>
            <p:cNvSpPr/>
            <p:nvPr/>
          </p:nvSpPr>
          <p:spPr>
            <a:xfrm>
              <a:off x="4354933" y="2809754"/>
              <a:ext cx="1809422" cy="88635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B01E228C-E55A-4C8B-8D8F-F8DDEAD1B1AD}"/>
                </a:ext>
              </a:extLst>
            </p:cNvPr>
            <p:cNvSpPr/>
            <p:nvPr/>
          </p:nvSpPr>
          <p:spPr>
            <a:xfrm>
              <a:off x="2493906" y="2809754"/>
              <a:ext cx="1861027" cy="88635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6AB68477-9A1C-4631-AB71-AF54F11DABFD}"/>
                </a:ext>
              </a:extLst>
            </p:cNvPr>
            <p:cNvSpPr txBox="1"/>
            <p:nvPr/>
          </p:nvSpPr>
          <p:spPr>
            <a:xfrm>
              <a:off x="2702658" y="2917669"/>
              <a:ext cx="1834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>
                  <a:solidFill>
                    <a:schemeClr val="bg2"/>
                  </a:solidFill>
                </a:rPr>
                <a:t>2021 г.</a:t>
              </a:r>
              <a:endParaRPr lang="ru-RU" sz="3600" dirty="0">
                <a:solidFill>
                  <a:schemeClr val="bg2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6AB68477-9A1C-4631-AB71-AF54F11DABFD}"/>
                </a:ext>
              </a:extLst>
            </p:cNvPr>
            <p:cNvSpPr txBox="1"/>
            <p:nvPr/>
          </p:nvSpPr>
          <p:spPr>
            <a:xfrm>
              <a:off x="4537596" y="2900564"/>
              <a:ext cx="15134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>
                  <a:solidFill>
                    <a:schemeClr val="bg2"/>
                  </a:solidFill>
                </a:rPr>
                <a:t>2022 г.</a:t>
              </a:r>
              <a:endParaRPr lang="ru-RU" sz="3600" dirty="0">
                <a:solidFill>
                  <a:schemeClr val="bg2"/>
                </a:solidFill>
              </a:endParaRPr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xmlns="" id="{75001D4B-7744-4E9E-BC5B-5A740F69572F}"/>
                </a:ext>
              </a:extLst>
            </p:cNvPr>
            <p:cNvSpPr/>
            <p:nvPr/>
          </p:nvSpPr>
          <p:spPr>
            <a:xfrm>
              <a:off x="2361000" y="3824668"/>
              <a:ext cx="20303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/>
                  </a:solidFill>
                </a:rPr>
                <a:t>1500 человек</a:t>
              </a:r>
              <a:endParaRPr lang="ru-RU" b="1" dirty="0">
                <a:solidFill>
                  <a:schemeClr val="tx2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6AB68477-9A1C-4631-AB71-AF54F11DABFD}"/>
                </a:ext>
              </a:extLst>
            </p:cNvPr>
            <p:cNvSpPr txBox="1"/>
            <p:nvPr/>
          </p:nvSpPr>
          <p:spPr>
            <a:xfrm>
              <a:off x="6168039" y="2979225"/>
              <a:ext cx="27993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chemeClr val="bg2"/>
                  </a:solidFill>
                </a:rPr>
                <a:t>на 21.04.2023</a:t>
              </a:r>
              <a:endParaRPr lang="ru-RU" sz="3200" dirty="0">
                <a:solidFill>
                  <a:schemeClr val="bg2"/>
                </a:solidFill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75001D4B-7744-4E9E-BC5B-5A740F69572F}"/>
                </a:ext>
              </a:extLst>
            </p:cNvPr>
            <p:cNvSpPr/>
            <p:nvPr/>
          </p:nvSpPr>
          <p:spPr>
            <a:xfrm>
              <a:off x="4206000" y="3805614"/>
              <a:ext cx="196187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tx2"/>
                  </a:solidFill>
                </a:rPr>
                <a:t>2700 человек</a:t>
              </a:r>
              <a:endParaRPr lang="ru-RU" sz="2000" b="1" dirty="0">
                <a:solidFill>
                  <a:schemeClr val="tx2"/>
                </a:solidFill>
              </a:endParaRPr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xmlns="" id="{75001D4B-7744-4E9E-BC5B-5A740F69572F}"/>
                </a:ext>
              </a:extLst>
            </p:cNvPr>
            <p:cNvSpPr/>
            <p:nvPr/>
          </p:nvSpPr>
          <p:spPr>
            <a:xfrm>
              <a:off x="6164355" y="3744001"/>
              <a:ext cx="191164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tx2"/>
                  </a:solidFill>
                </a:rPr>
                <a:t>3070 человек</a:t>
              </a:r>
              <a:endParaRPr lang="ru-RU" sz="2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5294299" y="4892929"/>
            <a:ext cx="6455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10.01.2023-18.04.2023 – 319 уведомлений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(10.01.2022-18.04.2022 </a:t>
            </a:r>
            <a:r>
              <a:rPr lang="ru-RU" sz="2400" dirty="0"/>
              <a:t>– 175 уведомлений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4572890" y="5274000"/>
            <a:ext cx="488110" cy="455966"/>
            <a:chOff x="4561347" y="5272719"/>
            <a:chExt cx="488110" cy="455966"/>
          </a:xfrm>
        </p:grpSpPr>
        <p:sp>
          <p:nvSpPr>
            <p:cNvPr id="18" name="Прямоугольник: скругленные углы 19">
              <a:extLst>
                <a:ext uri="{FF2B5EF4-FFF2-40B4-BE49-F238E27FC236}">
                  <a16:creationId xmlns:a16="http://schemas.microsoft.com/office/drawing/2014/main" xmlns="" id="{AA0421E0-93B2-4F81-9128-BA728844BD48}"/>
                </a:ext>
              </a:extLst>
            </p:cNvPr>
            <p:cNvSpPr/>
            <p:nvPr/>
          </p:nvSpPr>
          <p:spPr>
            <a:xfrm>
              <a:off x="4561347" y="5272719"/>
              <a:ext cx="488110" cy="455966"/>
            </a:xfrm>
            <a:prstGeom prst="roundRect">
              <a:avLst>
                <a:gd name="adj" fmla="val 189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xmlns="" id="{9D0EAC36-D4EE-4708-9DF9-E3833D12C9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=""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625402" y="5313093"/>
              <a:ext cx="360000" cy="36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3066292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45D56E9C-1F8B-4437-A4A4-E2B9BC4FC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000" y="549000"/>
            <a:ext cx="10755000" cy="1170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Учёт несовершеннолетних детей</a:t>
            </a:r>
            <a:r>
              <a:rPr lang="ru-RU" sz="3600" dirty="0" smtClean="0">
                <a:solidFill>
                  <a:schemeClr val="accent5"/>
                </a:solidFill>
              </a:rPr>
              <a:t>, проживающих на территории г. Челябинска, получающих общее образование в форме семейного образования</a:t>
            </a:r>
            <a:endParaRPr lang="ru-RU" sz="3600" dirty="0">
              <a:solidFill>
                <a:schemeClr val="accent5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3C4560F-6F86-43D5-B90C-407331963A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1000" y="2214000"/>
            <a:ext cx="10718859" cy="4049712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приказ Министерства просвещения Российской Федерации </a:t>
            </a:r>
            <a:r>
              <a:rPr lang="ru-RU" sz="1800" b="1" dirty="0">
                <a:solidFill>
                  <a:schemeClr val="tx1"/>
                </a:solidFill>
                <a:cs typeface="Times New Roman" panose="02020603050405020304" pitchFamily="18" charset="0"/>
              </a:rPr>
              <a:t>от 22.03.2021 № 115 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образования»;</a:t>
            </a:r>
          </a:p>
          <a:p>
            <a:pPr algn="just"/>
            <a:endParaRPr lang="ru-RU" sz="1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приказ Комитета по делам образования города Челябинска </a:t>
            </a:r>
            <a:r>
              <a:rPr lang="ru-RU" sz="1800" b="1" dirty="0">
                <a:solidFill>
                  <a:schemeClr val="tx1"/>
                </a:solidFill>
                <a:cs typeface="Times New Roman" panose="02020603050405020304" pitchFamily="18" charset="0"/>
              </a:rPr>
              <a:t>№ 2742-у </a:t>
            </a:r>
            <a:br>
              <a:rPr lang="ru-RU" sz="18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cs typeface="Times New Roman" panose="02020603050405020304" pitchFamily="18" charset="0"/>
              </a:rPr>
              <a:t>от 14.12.2021 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«Об утверждении Порядка информирования Комитета по делам образования города Челябинска родителями (законными представителями) детей, проживающих на территории г. Челябинска, о выборе формы получения образования в форме семейного образования»; 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sz="1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приказ Комитета по делам образования города Челябинска </a:t>
            </a:r>
            <a:r>
              <a:rPr lang="ru-RU" sz="1800" b="1" dirty="0">
                <a:solidFill>
                  <a:schemeClr val="tx1"/>
                </a:solidFill>
                <a:cs typeface="Times New Roman" panose="02020603050405020304" pitchFamily="18" charset="0"/>
              </a:rPr>
              <a:t>№ 531-у от 09.03.2022 </a:t>
            </a:r>
            <a:br>
              <a:rPr lang="ru-RU" sz="18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«Об утверждении Порядка учета детей, проживающих на территории г. Челябинска, получающих общее образование в форме семейного образования»</a:t>
            </a:r>
            <a:endParaRPr lang="ru-RU" sz="1800" dirty="0"/>
          </a:p>
        </p:txBody>
      </p:sp>
      <p:sp>
        <p:nvSpPr>
          <p:cNvPr id="2" name="Стрелка вправо 1"/>
          <p:cNvSpPr/>
          <p:nvPr/>
        </p:nvSpPr>
        <p:spPr>
          <a:xfrm>
            <a:off x="156000" y="729000"/>
            <a:ext cx="675000" cy="4500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13378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45D56E9C-1F8B-4437-A4A4-E2B9BC4FC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00" y="414000"/>
            <a:ext cx="10755000" cy="1305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Учёт несовершеннолетних детей</a:t>
            </a:r>
            <a:r>
              <a:rPr lang="ru-RU" sz="3600" dirty="0" smtClean="0">
                <a:solidFill>
                  <a:schemeClr val="accent5"/>
                </a:solidFill>
              </a:rPr>
              <a:t>, проживающих на территории г. Челябинска, получающих общее образование в форме семейного образования</a:t>
            </a:r>
            <a:endParaRPr lang="ru-RU" sz="3600" dirty="0">
              <a:solidFill>
                <a:schemeClr val="accent5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156000" y="730482"/>
            <a:ext cx="675000" cy="4500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864353" y="1899000"/>
            <a:ext cx="10694718" cy="25650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cs typeface="Times New Roman" panose="02020603050405020304" pitchFamily="18" charset="0"/>
              </a:rPr>
              <a:t>Сроки </a:t>
            </a:r>
            <a:r>
              <a:rPr lang="ru-RU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информирования:</a:t>
            </a:r>
            <a:r>
              <a:rPr lang="ru-RU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течение </a:t>
            </a:r>
            <a:r>
              <a:rPr lang="ru-RU" b="1" dirty="0">
                <a:solidFill>
                  <a:schemeClr val="tx1"/>
                </a:solidFill>
                <a:cs typeface="Times New Roman" panose="02020603050405020304" pitchFamily="18" charset="0"/>
              </a:rPr>
              <a:t>15</a:t>
            </a: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cs typeface="Times New Roman" panose="02020603050405020304" pitchFamily="18" charset="0"/>
              </a:rPr>
              <a:t>календарных дней</a:t>
            </a: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с </a:t>
            </a: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момента утверждения </a:t>
            </a:r>
            <a:r>
              <a:rPr 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приказа об </a:t>
            </a: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отчисления учащегося из ОО в связи с переходом на СО; </a:t>
            </a:r>
          </a:p>
          <a:p>
            <a:r>
              <a:rPr 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не </a:t>
            </a: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менее, чем за  </a:t>
            </a:r>
            <a:r>
              <a:rPr lang="ru-RU" b="1" dirty="0">
                <a:solidFill>
                  <a:schemeClr val="tx1"/>
                </a:solidFill>
                <a:cs typeface="Times New Roman" panose="02020603050405020304" pitchFamily="18" charset="0"/>
              </a:rPr>
              <a:t>15</a:t>
            </a: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cs typeface="Times New Roman" panose="02020603050405020304" pitchFamily="18" charset="0"/>
              </a:rPr>
              <a:t>календарных дней</a:t>
            </a: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 до начала учебного года, </a:t>
            </a:r>
            <a:r>
              <a:rPr 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котором планируется переход </a:t>
            </a:r>
            <a:r>
              <a:rPr 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на семейное образование </a:t>
            </a:r>
            <a:r>
              <a:rPr lang="ru-RU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(для </a:t>
            </a:r>
            <a:r>
              <a:rPr lang="ru-RU" i="1" dirty="0">
                <a:solidFill>
                  <a:schemeClr val="tx1"/>
                </a:solidFill>
                <a:cs typeface="Times New Roman" panose="02020603050405020304" pitchFamily="18" charset="0"/>
              </a:rPr>
              <a:t>поступающих в 1-й класс</a:t>
            </a:r>
            <a:r>
              <a:rPr lang="ru-RU" i="1" dirty="0"/>
              <a:t>).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80235" y="4689000"/>
            <a:ext cx="86858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Комитета происходит единожды в момент перехода на СО. </a:t>
            </a:r>
          </a:p>
          <a:p>
            <a:pPr marL="457200" indent="-457200">
              <a:buFont typeface="+mj-lt"/>
              <a:buAutoNum type="arabicPeriod"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Комитета происходит только после отчисления из ОО.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96000" y="5859000"/>
            <a:ext cx="1116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Среднее </a:t>
            </a:r>
            <a:r>
              <a:rPr lang="ru-RU" u="sng" dirty="0">
                <a:solidFill>
                  <a:srgbClr val="FF0000"/>
                </a:solidFill>
              </a:rPr>
              <a:t>общее образование </a:t>
            </a:r>
            <a:r>
              <a:rPr lang="ru-RU" dirty="0"/>
              <a:t>может быть получено </a:t>
            </a:r>
            <a:r>
              <a:rPr lang="ru-RU" u="sng" dirty="0">
                <a:solidFill>
                  <a:srgbClr val="FF0000"/>
                </a:solidFill>
              </a:rPr>
              <a:t>в форме </a:t>
            </a:r>
            <a:r>
              <a:rPr lang="ru-RU" u="sng" dirty="0" smtClean="0">
                <a:solidFill>
                  <a:srgbClr val="FF0000"/>
                </a:solidFill>
              </a:rPr>
              <a:t>самообразования </a:t>
            </a:r>
            <a:r>
              <a:rPr lang="ru-RU" dirty="0" smtClean="0"/>
              <a:t>(ст</a:t>
            </a:r>
            <a:r>
              <a:rPr lang="ru-RU" dirty="0"/>
              <a:t>. 63 </a:t>
            </a:r>
            <a:r>
              <a:rPr lang="ru-RU" dirty="0" smtClean="0">
                <a:cs typeface="Times New Roman" panose="02020603050405020304" pitchFamily="18" charset="0"/>
              </a:rPr>
              <a:t>Федерального закона </a:t>
            </a:r>
            <a:r>
              <a:rPr lang="ru-RU" dirty="0">
                <a:cs typeface="Times New Roman" panose="02020603050405020304" pitchFamily="18" charset="0"/>
              </a:rPr>
              <a:t>от 29.12.2012 № 273-Ф3 «Об образовании в Российской Федерации</a:t>
            </a:r>
            <a:r>
              <a:rPr lang="ru-RU" dirty="0" smtClean="0">
                <a:cs typeface="Times New Roman" panose="02020603050405020304" pitchFamily="18" charset="0"/>
              </a:rPr>
              <a:t>»)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299131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168458" y="2034000"/>
            <a:ext cx="5971624" cy="2340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b="1" dirty="0" smtClean="0"/>
              <a:t>Ч.3 ст. 34 Закона об образовании</a:t>
            </a:r>
            <a:r>
              <a:rPr lang="ru-RU" sz="2000" dirty="0" smtClean="0"/>
              <a:t>: </a:t>
            </a:r>
            <a:r>
              <a:rPr lang="ru-RU" sz="2000" dirty="0" smtClean="0">
                <a:solidFill>
                  <a:schemeClr val="tx1"/>
                </a:solidFill>
              </a:rPr>
              <a:t>лица</a:t>
            </a:r>
            <a:r>
              <a:rPr lang="ru-RU" sz="2000" dirty="0">
                <a:solidFill>
                  <a:schemeClr val="tx1"/>
                </a:solidFill>
              </a:rPr>
              <a:t>, осваивающие основную образовательную программу в форме самообразования или семейного образования </a:t>
            </a:r>
            <a:r>
              <a:rPr lang="ru-RU" sz="2000" u="sng" dirty="0" smtClean="0">
                <a:solidFill>
                  <a:schemeClr val="tx1"/>
                </a:solidFill>
              </a:rPr>
              <a:t>вправе </a:t>
            </a:r>
            <a:r>
              <a:rPr lang="ru-RU" sz="2000" u="sng" dirty="0">
                <a:solidFill>
                  <a:schemeClr val="tx1"/>
                </a:solidFill>
              </a:rPr>
              <a:t>пройти </a:t>
            </a:r>
            <a:r>
              <a:rPr lang="ru-RU" sz="2000" dirty="0">
                <a:solidFill>
                  <a:schemeClr val="tx1"/>
                </a:solidFill>
              </a:rPr>
              <a:t>экстерном </a:t>
            </a:r>
            <a:r>
              <a:rPr lang="ru-RU" sz="2000" u="sng" dirty="0">
                <a:solidFill>
                  <a:schemeClr val="tx1"/>
                </a:solidFill>
              </a:rPr>
              <a:t>промежуточную и государственную итоговую аттестацию</a:t>
            </a:r>
            <a:r>
              <a:rPr lang="ru-RU" sz="2000" dirty="0">
                <a:solidFill>
                  <a:schemeClr val="tx1"/>
                </a:solidFill>
              </a:rPr>
              <a:t> в организации, осуществляющей образовательную деятельность по соответствующей имеющей государственную аккредитацию образовательной </a:t>
            </a:r>
            <a:r>
              <a:rPr lang="ru-RU" sz="2000" dirty="0" smtClean="0">
                <a:solidFill>
                  <a:schemeClr val="tx1"/>
                </a:solidFill>
              </a:rPr>
              <a:t>программе, </a:t>
            </a:r>
            <a:r>
              <a:rPr lang="ru-RU" sz="2000" u="sng" dirty="0" smtClean="0">
                <a:solidFill>
                  <a:schemeClr val="tx1"/>
                </a:solidFill>
              </a:rPr>
              <a:t>бесплатно</a:t>
            </a:r>
            <a:r>
              <a:rPr lang="ru-RU" sz="2000" dirty="0">
                <a:solidFill>
                  <a:schemeClr val="tx1"/>
                </a:solidFill>
              </a:rPr>
              <a:t>. При прохождении аттестации экстерны пользуются академическими правами обучающихся по соответствующей образовательной программе.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45D56E9C-1F8B-4437-A4A4-E2B9BC4FCCB3}"/>
              </a:ext>
            </a:extLst>
          </p:cNvPr>
          <p:cNvSpPr txBox="1">
            <a:spLocks/>
          </p:cNvSpPr>
          <p:nvPr/>
        </p:nvSpPr>
        <p:spPr>
          <a:xfrm>
            <a:off x="964128" y="482982"/>
            <a:ext cx="11227871" cy="11910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 smtClean="0"/>
              <a:t>Учёт несовершеннолетних детей</a:t>
            </a:r>
            <a:r>
              <a:rPr lang="ru-RU" sz="3600" dirty="0" smtClean="0">
                <a:solidFill>
                  <a:schemeClr val="accent5"/>
                </a:solidFill>
              </a:rPr>
              <a:t>, проживающих на территории г. Челябинска, получающих общее образование в форме семейного образования</a:t>
            </a:r>
            <a:endParaRPr lang="ru-RU" sz="3600" dirty="0">
              <a:solidFill>
                <a:schemeClr val="accent5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70329" y="505482"/>
            <a:ext cx="675000" cy="4500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0329" y="4554000"/>
            <a:ext cx="5895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П. 27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приказа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Министерства просвещения Российской Федерации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от 22.03.2021 № 115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</a:br>
            <a:r>
              <a:rPr lang="ru-RU" dirty="0" smtClean="0"/>
              <a:t>Родители </a:t>
            </a:r>
            <a:r>
              <a:rPr lang="ru-RU" dirty="0"/>
              <a:t>(законные представители) несовершеннолетнего обучающегося осуществляют выбор Организации для прохождения промежуточной и (или) государственной итоговой </a:t>
            </a:r>
            <a:r>
              <a:rPr lang="ru-RU" dirty="0" smtClean="0"/>
              <a:t>аттестации.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96000" y="1964685"/>
            <a:ext cx="59381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b="1" dirty="0" smtClean="0"/>
              <a:t>Образовательная организация:</a:t>
            </a:r>
          </a:p>
          <a:p>
            <a:pPr lvl="1" algn="just"/>
            <a:r>
              <a:rPr lang="ru-RU" dirty="0" smtClean="0"/>
              <a:t>- несет </a:t>
            </a:r>
            <a:r>
              <a:rPr lang="ru-RU" u="sng" dirty="0"/>
              <a:t>ответственность за организацию </a:t>
            </a:r>
            <a:br>
              <a:rPr lang="ru-RU" u="sng" dirty="0"/>
            </a:br>
            <a:r>
              <a:rPr lang="ru-RU" u="sng" dirty="0"/>
              <a:t>и проведение промежуточной и (или) государственной итоговой аттестации, а также за обеспечение соответствующих академических прав </a:t>
            </a:r>
            <a:r>
              <a:rPr lang="ru-RU" u="sng" dirty="0" smtClean="0"/>
              <a:t>обучающегося;</a:t>
            </a:r>
            <a:endParaRPr lang="ru-RU" dirty="0"/>
          </a:p>
          <a:p>
            <a:pPr lvl="1" algn="just"/>
            <a:r>
              <a:rPr lang="ru-RU" dirty="0" smtClean="0"/>
              <a:t>- </a:t>
            </a:r>
            <a:r>
              <a:rPr lang="ru-RU" u="sng" dirty="0" smtClean="0"/>
              <a:t>разрабатывает </a:t>
            </a:r>
            <a:r>
              <a:rPr lang="ru-RU" u="sng" dirty="0"/>
              <a:t>и утверждает локальные нормативные акты</a:t>
            </a:r>
            <a:r>
              <a:rPr lang="ru-RU" dirty="0"/>
              <a:t>, регламентирующие организацию промежуточной и (или) государственной итоговой аттестации лиц, осваивающих основную образовательную программу в форме семейного образования, или вносит нормы по организации данного процесса в действующие локальные </a:t>
            </a:r>
            <a:r>
              <a:rPr lang="ru-RU" dirty="0" smtClean="0"/>
              <a:t>акты</a:t>
            </a:r>
            <a:r>
              <a:rPr lang="ru-RU" i="1" dirty="0" smtClean="0"/>
              <a:t>;</a:t>
            </a:r>
            <a:endParaRPr lang="ru-RU" dirty="0"/>
          </a:p>
          <a:p>
            <a:pPr lvl="1" algn="just"/>
            <a:r>
              <a:rPr lang="ru-RU" u="sng" dirty="0" smtClean="0"/>
              <a:t>-  локальные акты</a:t>
            </a:r>
            <a:r>
              <a:rPr lang="ru-RU" dirty="0" smtClean="0"/>
              <a:t> </a:t>
            </a:r>
            <a:r>
              <a:rPr lang="ru-RU" u="sng" dirty="0"/>
              <a:t>должны быть доступны для беспрепятственного ознакомления</a:t>
            </a:r>
            <a:r>
              <a:rPr lang="ru-RU" dirty="0"/>
              <a:t>, в том числе на </a:t>
            </a:r>
            <a:r>
              <a:rPr lang="ru-RU" dirty="0" smtClean="0"/>
              <a:t>сайте ОО.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353733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65" y="549000"/>
            <a:ext cx="10665000" cy="1350000"/>
          </a:xfrm>
        </p:spPr>
        <p:txBody>
          <a:bodyPr>
            <a:noAutofit/>
          </a:bodyPr>
          <a:lstStyle/>
          <a:p>
            <a:pPr lvl="0"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Сведения </a:t>
            </a:r>
            <a:r>
              <a:rPr lang="ru-RU" sz="2400" dirty="0"/>
              <a:t>о несовершеннолетних детях, находящихся на семейной форме обучения, чьи родители (законные представители) обратились в ОО для прохождения промежуточной и (или) государственной итоговой аттестации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/>
              <a:t>2022/2023 </a:t>
            </a:r>
            <a:r>
              <a:rPr lang="ru-RU" sz="2400" dirty="0" err="1"/>
              <a:t>уч.г</a:t>
            </a:r>
            <a:r>
              <a:rPr lang="ru-RU" sz="2400" dirty="0"/>
              <a:t>.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01000" y="549000"/>
            <a:ext cx="720000" cy="4500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14576" y="2079000"/>
            <a:ext cx="10311424" cy="1395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 smtClean="0">
                <a:cs typeface="Times New Roman" panose="02020603050405020304" pitchFamily="18" charset="0"/>
              </a:rPr>
              <a:t>2023 год: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000" dirty="0" smtClean="0">
                <a:cs typeface="Times New Roman" panose="02020603050405020304" pitchFamily="18" charset="0"/>
              </a:rPr>
              <a:t>Информация – </a:t>
            </a:r>
            <a:r>
              <a:rPr lang="ru-RU" sz="2000" u="sng" dirty="0" smtClean="0">
                <a:cs typeface="Times New Roman" panose="02020603050405020304" pitchFamily="18" charset="0"/>
              </a:rPr>
              <a:t>с мая 2023 г. по октябрь 2023 г. (письмо Комитета)</a:t>
            </a:r>
            <a:r>
              <a:rPr lang="ru-RU" sz="2000" dirty="0" smtClean="0"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1800" dirty="0" smtClean="0">
                <a:cs typeface="Times New Roman" panose="02020603050405020304" pitchFamily="18" charset="0"/>
              </a:rPr>
              <a:t>на </a:t>
            </a:r>
            <a:r>
              <a:rPr lang="ru-RU" sz="1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02.05.2023</a:t>
            </a:r>
            <a:r>
              <a:rPr lang="ru-RU" sz="1800" dirty="0" smtClean="0">
                <a:cs typeface="Times New Roman" panose="02020603050405020304" pitchFamily="18" charset="0"/>
              </a:rPr>
              <a:t>,  на </a:t>
            </a:r>
            <a:r>
              <a:rPr lang="ru-RU" sz="18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01.06.2023</a:t>
            </a:r>
            <a:r>
              <a:rPr lang="ru-RU" sz="1800" dirty="0" smtClean="0">
                <a:cs typeface="Times New Roman" panose="02020603050405020304" pitchFamily="18" charset="0"/>
              </a:rPr>
              <a:t>,  на </a:t>
            </a:r>
            <a:r>
              <a:rPr lang="ru-RU" sz="1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03.07.2023</a:t>
            </a:r>
            <a:r>
              <a:rPr lang="ru-RU" sz="1800" dirty="0" smtClean="0">
                <a:cs typeface="Times New Roman" panose="02020603050405020304" pitchFamily="18" charset="0"/>
              </a:rPr>
              <a:t>,  на </a:t>
            </a:r>
            <a:r>
              <a:rPr lang="ru-RU" sz="18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01.08.2023</a:t>
            </a:r>
            <a:r>
              <a:rPr lang="ru-RU" sz="1800" dirty="0" smtClean="0">
                <a:cs typeface="Times New Roman" panose="02020603050405020304" pitchFamily="18" charset="0"/>
              </a:rPr>
              <a:t>, на </a:t>
            </a:r>
            <a:r>
              <a:rPr lang="ru-RU" sz="18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01.09.2023</a:t>
            </a:r>
            <a:r>
              <a:rPr lang="ru-RU" sz="1800" dirty="0" smtClean="0">
                <a:cs typeface="Times New Roman" panose="02020603050405020304" pitchFamily="18" charset="0"/>
              </a:rPr>
              <a:t>, на </a:t>
            </a:r>
            <a:r>
              <a:rPr lang="ru-RU" sz="18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02.10.2023</a:t>
            </a:r>
            <a:r>
              <a:rPr lang="ru-RU" sz="1800" dirty="0" smtClean="0"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sz="1800" dirty="0"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ru-RU" sz="1800" dirty="0">
              <a:cs typeface="Times New Roman" panose="02020603050405020304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81000" y="3339000"/>
            <a:ext cx="11430000" cy="3060000"/>
            <a:chOff x="381000" y="3339000"/>
            <a:chExt cx="11430000" cy="3060000"/>
          </a:xfrm>
        </p:grpSpPr>
        <p:pic>
          <p:nvPicPr>
            <p:cNvPr id="6" name="Рисунок 5"/>
            <p:cNvPicPr/>
            <p:nvPr/>
          </p:nvPicPr>
          <p:blipFill>
            <a:blip r:embed="rId2" cstate="print"/>
            <a:srcRect l="26557" t="24694" r="26349" b="53877"/>
            <a:stretch>
              <a:fillRect/>
            </a:stretch>
          </p:blipFill>
          <p:spPr bwMode="auto">
            <a:xfrm>
              <a:off x="381000" y="3339000"/>
              <a:ext cx="11430000" cy="30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638012" y="5500777"/>
              <a:ext cx="1588447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2022/2023 </a:t>
              </a:r>
              <a:r>
                <a:rPr lang="ru-RU" sz="1400" dirty="0" err="1" smtClean="0"/>
                <a:t>уч.г</a:t>
              </a:r>
              <a:r>
                <a:rPr lang="ru-RU" sz="1400" dirty="0" smtClean="0"/>
                <a:t>.</a:t>
              </a:r>
              <a:endParaRPr lang="ru-RU" sz="1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9210914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65" y="549000"/>
            <a:ext cx="10665000" cy="1350000"/>
          </a:xfrm>
        </p:spPr>
        <p:txBody>
          <a:bodyPr>
            <a:noAutofit/>
          </a:bodyPr>
          <a:lstStyle/>
          <a:p>
            <a:pPr lvl="0"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Сведения </a:t>
            </a:r>
            <a:r>
              <a:rPr lang="ru-RU" sz="2400" dirty="0"/>
              <a:t>о несовершеннолетних детях, находящихся на семейной форме обучения, чьи родители (законные представители) обратились в ОО для прохождения промежуточной и (или) государственной итоговой аттестации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/>
              <a:t>2022/2023 </a:t>
            </a:r>
            <a:r>
              <a:rPr lang="ru-RU" sz="2400" dirty="0" err="1"/>
              <a:t>уч.г</a:t>
            </a:r>
            <a:r>
              <a:rPr lang="ru-RU" sz="2400" dirty="0"/>
              <a:t>.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01000" y="549000"/>
            <a:ext cx="720000" cy="4500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 l="46061" t="30413" r="7053" b="46931"/>
          <a:stretch>
            <a:fillRect/>
          </a:stretch>
        </p:blipFill>
        <p:spPr bwMode="auto">
          <a:xfrm>
            <a:off x="539718" y="1901965"/>
            <a:ext cx="8460000" cy="21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 cstate="print"/>
          <a:srcRect l="26768" t="30413" r="13830" b="47543"/>
          <a:stretch>
            <a:fillRect/>
          </a:stretch>
        </p:blipFill>
        <p:spPr bwMode="auto">
          <a:xfrm>
            <a:off x="561000" y="4194000"/>
            <a:ext cx="8595000" cy="19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156000" y="2619000"/>
            <a:ext cx="2778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! информация о детях в таблице </a:t>
            </a:r>
            <a:r>
              <a:rPr lang="en-US" dirty="0"/>
              <a:t>Excel </a:t>
            </a:r>
            <a:r>
              <a:rPr lang="ru-RU" dirty="0"/>
              <a:t>заполняется в нарастающем порядке без удаления ранее внесенных данных, вновь внесенные данные выделяются </a:t>
            </a:r>
            <a:r>
              <a:rPr lang="ru-RU" dirty="0" smtClean="0"/>
              <a:t>цветом</a:t>
            </a:r>
          </a:p>
          <a:p>
            <a:pPr algn="just"/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Детей на </a:t>
            </a:r>
            <a:r>
              <a:rPr lang="ru-RU" smtClean="0">
                <a:solidFill>
                  <a:srgbClr val="FF0000"/>
                </a:solidFill>
              </a:rPr>
              <a:t>самообразовании </a:t>
            </a:r>
          </a:p>
          <a:p>
            <a:r>
              <a:rPr lang="ru-RU" smtClean="0">
                <a:solidFill>
                  <a:srgbClr val="FF0000"/>
                </a:solidFill>
              </a:rPr>
              <a:t>не </a:t>
            </a:r>
            <a:r>
              <a:rPr lang="ru-RU" dirty="0" smtClean="0">
                <a:solidFill>
                  <a:srgbClr val="FF0000"/>
                </a:solidFill>
              </a:rPr>
              <a:t>включаем!!!!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4471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0459" y="369000"/>
            <a:ext cx="10882800" cy="1938875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Плановая выездная проверка ОО по обеспечению реализации права граждан, получающих общее образование в форме семейного образования, на прохождение промежуточной и (или) государственной итоговой аттестации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938188" y="2439000"/>
            <a:ext cx="10804518" cy="4049712"/>
          </a:xfrm>
        </p:spPr>
        <p:txBody>
          <a:bodyPr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</a:rPr>
              <a:t>Примерные сроки изучения деятельности: 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22.05.2023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– 09.06.2023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</a:rPr>
              <a:t>Объекты изучения деятельности:</a:t>
            </a:r>
          </a:p>
          <a:p>
            <a:pPr algn="ctr"/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МБОУ «СОШ № 61 г. Челябинска»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  МАОУ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«Лицей № 67 г. Челябинска»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</a:rPr>
              <a:t>Мероприятия по контролю: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- собеседования </a:t>
            </a:r>
            <a:r>
              <a:rPr lang="ru-RU" sz="2400" dirty="0">
                <a:solidFill>
                  <a:schemeClr val="tx1"/>
                </a:solidFill>
              </a:rPr>
              <a:t>с руководителями ОО;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- изучение </a:t>
            </a:r>
            <a:r>
              <a:rPr lang="ru-RU" sz="2400" dirty="0">
                <a:solidFill>
                  <a:schemeClr val="tx1"/>
                </a:solidFill>
              </a:rPr>
              <a:t>документов, необходимых для достижения цели и задач проверки.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01000" y="549000"/>
            <a:ext cx="720000" cy="4500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11401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0459" y="369001"/>
            <a:ext cx="10882800" cy="171000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Конкурсный отбор </a:t>
            </a:r>
            <a:r>
              <a:rPr lang="ru-RU" sz="3600" dirty="0"/>
              <a:t>в </a:t>
            </a:r>
            <a:r>
              <a:rPr lang="ru-RU" sz="3600" dirty="0" smtClean="0"/>
              <a:t>2023 </a:t>
            </a:r>
            <a:r>
              <a:rPr lang="ru-RU" sz="3600" dirty="0"/>
              <a:t>году  муниципальных учреждений-образовательных организаций для создания на их базе ИБЦ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648282" y="549000"/>
            <a:ext cx="720000" cy="450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/>
          </p:nvPr>
        </p:nvSpPr>
        <p:spPr>
          <a:xfrm>
            <a:off x="876000" y="2214000"/>
            <a:ext cx="10634081" cy="4049712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Приказ </a:t>
            </a:r>
            <a:r>
              <a:rPr lang="ru-RU" dirty="0" err="1">
                <a:solidFill>
                  <a:schemeClr val="tx1"/>
                </a:solidFill>
              </a:rPr>
              <a:t>МОиН</a:t>
            </a:r>
            <a:r>
              <a:rPr lang="ru-RU" dirty="0">
                <a:solidFill>
                  <a:schemeClr val="tx1"/>
                </a:solidFill>
              </a:rPr>
              <a:t> Челябинской области от 24.03.2023 № 01/713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Сроки отбора: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 10.05.2023 по 26.05.2023</a:t>
            </a:r>
          </a:p>
          <a:p>
            <a:r>
              <a:rPr lang="ru-RU" dirty="0">
                <a:solidFill>
                  <a:schemeClr val="tx1"/>
                </a:solidFill>
              </a:rPr>
              <a:t>Для подготовки полного пакета документов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конкурсные материалы направляются в Комитет</a:t>
            </a:r>
            <a:r>
              <a:rPr lang="ru-RU" dirty="0">
                <a:solidFill>
                  <a:schemeClr val="tx1"/>
                </a:solidFill>
              </a:rPr>
              <a:t> по делам образования в электронном виде (</a:t>
            </a:r>
            <a:r>
              <a:rPr lang="en-US" u="sng" dirty="0" err="1">
                <a:solidFill>
                  <a:schemeClr val="tx1"/>
                </a:solidFill>
                <a:hlinkClick r:id="rId2"/>
              </a:rPr>
              <a:t>edu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@</a:t>
            </a:r>
            <a:r>
              <a:rPr lang="en-US" u="sng" dirty="0" err="1">
                <a:solidFill>
                  <a:schemeClr val="tx1"/>
                </a:solidFill>
                <a:hlinkClick r:id="rId2"/>
              </a:rPr>
              <a:t>cheladmin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.</a:t>
            </a:r>
            <a:r>
              <a:rPr lang="en-US" u="sng" dirty="0" err="1">
                <a:solidFill>
                  <a:schemeClr val="tx1"/>
                </a:solidFill>
                <a:hlinkClick r:id="rId2"/>
              </a:rPr>
              <a:t>ru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 пометкой «для Поповой Э.Н.-ИБЦ») в срок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до 10.05.2023 </a:t>
            </a:r>
            <a:r>
              <a:rPr lang="ru-RU" dirty="0">
                <a:solidFill>
                  <a:schemeClr val="tx1"/>
                </a:solidFill>
              </a:rPr>
              <a:t>(письмо Комитета от 03.04.2023 № 05/2458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r>
              <a:rPr lang="ru-RU" dirty="0">
                <a:solidFill>
                  <a:schemeClr val="tx1"/>
                </a:solidFill>
              </a:rPr>
              <a:t>После подготовки полного пакета документов: </a:t>
            </a:r>
            <a:r>
              <a:rPr lang="ru-RU" u="sng" dirty="0">
                <a:solidFill>
                  <a:schemeClr val="tx1"/>
                </a:solidFill>
              </a:rPr>
              <a:t>с 16 мая по 18 мая 2023 года материалы направляются в </a:t>
            </a:r>
            <a:r>
              <a:rPr lang="ru-RU" u="sng" dirty="0" err="1">
                <a:solidFill>
                  <a:schemeClr val="tx1"/>
                </a:solidFill>
              </a:rPr>
              <a:t>МОиН</a:t>
            </a:r>
            <a:r>
              <a:rPr lang="ru-RU" u="sng" dirty="0">
                <a:solidFill>
                  <a:schemeClr val="tx1"/>
                </a:solidFill>
              </a:rPr>
              <a:t> Челябинской области для участия в конкурсном отборе.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4180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сихологи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B4C8C"/>
      </a:accent1>
      <a:accent2>
        <a:srgbClr val="6DA7F2"/>
      </a:accent2>
      <a:accent3>
        <a:srgbClr val="82B479"/>
      </a:accent3>
      <a:accent4>
        <a:srgbClr val="B2D9A7"/>
      </a:accent4>
      <a:accent5>
        <a:srgbClr val="D96725"/>
      </a:accent5>
      <a:accent6>
        <a:srgbClr val="F29D52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515</Words>
  <Application>Microsoft Office PowerPoint</Application>
  <PresentationFormat>Произвольный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Учёт несовершеннолетних детей, проживающих на территории г. Челябинска, получающих общее образование в форме семейного образования</vt:lpstr>
      <vt:lpstr>Учёт несовершеннолетних детей, проживающих на территории г. Челябинска, получающих общее образование в форме семейного образования</vt:lpstr>
      <vt:lpstr>Учёт несовершеннолетних детей, проживающих на территории г. Челябинска, получающих общее образование в форме семейного образования</vt:lpstr>
      <vt:lpstr>Слайд 4</vt:lpstr>
      <vt:lpstr> Сведения о несовершеннолетних детях, находящихся на семейной форме обучения, чьи родители (законные представители) обратились в ОО для прохождения промежуточной и (или) государственной итоговой аттестации  в 2022/2023 уч.г.  </vt:lpstr>
      <vt:lpstr> Сведения о несовершеннолетних детях, находящихся на семейной форме обучения, чьи родители (законные представители) обратились в ОО для прохождения промежуточной и (или) государственной итоговой аттестации  в 2022/2023 уч.г.  </vt:lpstr>
      <vt:lpstr>Плановая выездная проверка ОО по обеспечению реализации права граждан, получающих общее образование в форме семейного образования, на прохождение промежуточной и (или) государственной итоговой аттестации</vt:lpstr>
      <vt:lpstr>Конкурсный отбор в 2023 году  муниципальных учреждений-образовательных организаций для создания на их базе ИБЦ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Пользователь Windows</cp:lastModifiedBy>
  <cp:revision>45</cp:revision>
  <dcterms:created xsi:type="dcterms:W3CDTF">2020-06-21T11:59:54Z</dcterms:created>
  <dcterms:modified xsi:type="dcterms:W3CDTF">2023-04-21T06:21:22Z</dcterms:modified>
</cp:coreProperties>
</file>