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0" r:id="rId2"/>
    <p:sldId id="352" r:id="rId3"/>
    <p:sldId id="353" r:id="rId4"/>
    <p:sldId id="349" r:id="rId5"/>
    <p:sldId id="350" r:id="rId6"/>
    <p:sldId id="346" r:id="rId7"/>
    <p:sldId id="347" r:id="rId8"/>
    <p:sldId id="348" r:id="rId9"/>
    <p:sldId id="329" r:id="rId10"/>
    <p:sldId id="356" r:id="rId11"/>
    <p:sldId id="354" r:id="rId12"/>
    <p:sldId id="355" r:id="rId13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95881" autoAdjust="0"/>
  </p:normalViewPr>
  <p:slideViewPr>
    <p:cSldViewPr snapToGrid="0">
      <p:cViewPr>
        <p:scale>
          <a:sx n="100" d="100"/>
          <a:sy n="100" d="100"/>
        </p:scale>
        <p:origin x="-744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66B5E-2CC7-4023-B8A0-FD068D9825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C7D1E-D935-4852-ACFE-4C65B680FB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6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4484CA5-8D3F-44C8-9805-36E704A40B4D}" type="slidenum">
              <a:rPr lang="ru-RU" smtClean="0"/>
              <a:pPr eaLnBrk="1" hangingPunct="1"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E14C56-F82C-4A84-8665-C3E01E2EE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9D47C47-2268-4580-8CA9-8B4AFF863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B4B7A8-04B6-4329-8EDE-AA49D4C4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439B-502F-4D62-ABCB-7BDC1346978A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1C419C-0F65-465A-8ADF-E8E7EF24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398CC7-C625-4ED3-9338-848CFDB8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786C-8F37-49E5-8DF1-F8EDEB78A3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55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E331FC-249E-4E3D-932C-6CCF3431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694F96-8943-4F0B-960C-C3FFD942A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EC96DC-EB9B-4D87-89EE-5F8B8D1C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439B-502F-4D62-ABCB-7BDC1346978A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25BAF3-AF6C-4109-9C0E-BC630B80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C511CF-6F5E-4225-90D9-E1170F33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786C-8F37-49E5-8DF1-F8EDEB78A3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3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0520DC7-16A0-457C-BD99-F968C2E48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D40C3D4-6A01-442F-8FD5-13BB4F835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142ACA-2D39-4E17-A3B6-90DDB64B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439B-502F-4D62-ABCB-7BDC1346978A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DA7EA4-5F5B-49E3-AE04-CDFECF12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11D6BE-A93C-4426-A4AB-AA02279E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786C-8F37-49E5-8DF1-F8EDEB78A3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43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B3605C-E2C0-4D30-A8FA-6B3241B4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C7C296-C5F5-4FE2-99B6-4060DB1DC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0B3B592-1F8A-4B86-B44E-B6B6D6D5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439B-502F-4D62-ABCB-7BDC1346978A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35B1AC-D2AF-46D8-A433-04D34D9B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29AEBE-DE60-44E5-828A-508AEFAD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786C-8F37-49E5-8DF1-F8EDEB78A3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12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7DEEA2-EEC0-4E26-B310-D8D8E6176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47DA1A-7D09-49EF-BE6B-758BD6BFC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7E32F1-3C08-426C-B3B4-0F80BE83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439B-502F-4D62-ABCB-7BDC1346978A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82D24C-F88B-48DE-874E-963CDF7F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1C1DC2-BFE5-404C-8282-645E552A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786C-8F37-49E5-8DF1-F8EDEB78A3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02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A37100-3D9D-4513-8968-B1D1BAD58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A1F411-37CA-478F-8201-3BDC2DA92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8BA9ACE-D1B3-4A5E-9BA4-4DA43482B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3EFBE3B-1772-4BF6-8248-6354D55F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439B-502F-4D62-ABCB-7BDC1346978A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52B4959-62E5-43CF-9226-B487E5CC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D8CCAE-0068-4EBD-9957-1B774626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786C-8F37-49E5-8DF1-F8EDEB78A3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3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4D7EC0-6F8C-4CF5-BF76-0A256E7C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F0C535-621F-4CCC-9D56-264B1F1C3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4CD1FA-DC4B-47D7-BF8C-121FC4BD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2898E4E-CC61-4094-B89E-6E7EF7DBC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5CB4E89-FBA8-43AC-BAD7-5EF32B597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C2023F8-64B9-4C94-ABB8-23C74C70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439B-502F-4D62-ABCB-7BDC1346978A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0791D31-85A8-4459-B415-92ECE15E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419DAE-8ED6-4446-9C63-4483223C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786C-8F37-49E5-8DF1-F8EDEB78A3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C43857-B107-415C-9916-8810225B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4997B56-EB5B-4645-AB0B-C12427C2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439B-502F-4D62-ABCB-7BDC1346978A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0F86E5-397E-4F10-A0CE-17B99A44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FF53079-721F-4F1E-B791-2BF5EC1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786C-8F37-49E5-8DF1-F8EDEB78A3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36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E52E078-B8C0-4EC2-B9E3-B98BA887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439B-502F-4D62-ABCB-7BDC1346978A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FB260CB-31F4-48CE-851B-2B33E4CA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67E469E-CE46-4ED2-BDAD-B7C71840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786C-8F37-49E5-8DF1-F8EDEB78A3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85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1A653F-5F4D-4D4B-9B6F-8205B80D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4B2143-513A-433B-84F9-53F019A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B45133-D787-4AD6-B848-C3618005B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069DE13-995B-4756-91D8-12CF894E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439B-502F-4D62-ABCB-7BDC1346978A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D724B9F-C135-48C8-A690-3F606758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999591D-99D1-4406-B442-4858B7D2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786C-8F37-49E5-8DF1-F8EDEB78A3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30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6F58C0-21EF-4028-8BD1-CDE0B282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DDE3A8-1A2A-4BF8-BCC8-B0310DAC7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EFB591D-56DF-4857-B6DA-69FEB2BB7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177FC7-D45D-4D67-B3FD-82AACCB6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439B-502F-4D62-ABCB-7BDC1346978A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02AE45-419E-440B-B5A9-C3E8D183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78284F5-399F-49F1-8AFE-7E254652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786C-8F37-49E5-8DF1-F8EDEB78A3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19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590552-3A89-4DD2-99E4-C740DA43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C81731-117E-4E89-9880-03E12E75A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477A2C-DD0D-4DDF-B473-58FEA825E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439B-502F-4D62-ABCB-7BDC1346978A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94BFF6-730A-4D34-9700-D250E626D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630EA4-5EE2-48FE-A2F9-FD070B499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786C-8F37-49E5-8DF1-F8EDEB78A3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22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o.chel-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coi.chiro74.ru/edu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30"/>
          <p:cNvGrpSpPr>
            <a:grpSpLocks/>
          </p:cNvGrpSpPr>
          <p:nvPr/>
        </p:nvGrpSpPr>
        <p:grpSpPr bwMode="auto">
          <a:xfrm>
            <a:off x="0" y="0"/>
            <a:ext cx="12048067" cy="6858000"/>
            <a:chOff x="-1" y="0"/>
            <a:chExt cx="2843808" cy="685800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43807" cy="6858000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-1" y="0"/>
              <a:ext cx="2843808" cy="68580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790952" y="1"/>
            <a:ext cx="8401049" cy="863599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90951" y="3680004"/>
            <a:ext cx="8257116" cy="1261884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0952" y="6276975"/>
            <a:ext cx="8401049" cy="581026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53933" y="1484313"/>
            <a:ext cx="0" cy="3744912"/>
          </a:xfrm>
          <a:prstGeom prst="line">
            <a:avLst/>
          </a:prstGeom>
          <a:ln w="254000">
            <a:solidFill>
              <a:srgbClr val="0C549B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740" y="2425702"/>
            <a:ext cx="37382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делам образования города  Челябинска</a:t>
            </a:r>
            <a:endParaRPr lang="ru-RU" sz="20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Прямоугольник 2"/>
          <p:cNvSpPr>
            <a:spLocks noChangeArrowheads="1"/>
          </p:cNvSpPr>
          <p:nvPr/>
        </p:nvSpPr>
        <p:spPr bwMode="auto">
          <a:xfrm>
            <a:off x="2662767" y="3680004"/>
            <a:ext cx="9385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800" b="1" dirty="0" smtClean="0">
                <a:solidFill>
                  <a:srgbClr val="4B64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2024/2025 учебного года</a:t>
            </a:r>
            <a:endParaRPr lang="ru-RU" sz="2000" i="1" dirty="0" smtClean="0"/>
          </a:p>
          <a:p>
            <a:pPr algn="r"/>
            <a:endParaRPr lang="ru-RU" sz="2000" i="1" dirty="0" smtClean="0"/>
          </a:p>
          <a:p>
            <a:pPr algn="r"/>
            <a:endParaRPr lang="ru-RU" sz="2000" i="1" dirty="0"/>
          </a:p>
          <a:p>
            <a:pPr algn="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Анатольевна Мельникова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председателя Комитета по делам образования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Челябинска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953933" y="5994400"/>
            <a:ext cx="0" cy="863600"/>
          </a:xfrm>
          <a:prstGeom prst="line">
            <a:avLst/>
          </a:prstGeom>
          <a:ln w="254000">
            <a:solidFill>
              <a:srgbClr val="0C549B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953933" y="0"/>
            <a:ext cx="0" cy="863600"/>
          </a:xfrm>
          <a:prstGeom prst="line">
            <a:avLst/>
          </a:prstGeom>
          <a:ln w="254000">
            <a:solidFill>
              <a:srgbClr val="0C549B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8" descr="kart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94444"/>
          <a:stretch>
            <a:fillRect/>
          </a:stretch>
        </p:blipFill>
        <p:spPr bwMode="auto">
          <a:xfrm>
            <a:off x="2078389" y="1484785"/>
            <a:ext cx="372957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8" descr="kart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94444"/>
          <a:stretch>
            <a:fillRect/>
          </a:stretch>
        </p:blipFill>
        <p:spPr bwMode="auto">
          <a:xfrm flipH="1">
            <a:off x="2447595" y="868596"/>
            <a:ext cx="372957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8" descr="kart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94444"/>
          <a:stretch>
            <a:fillRect/>
          </a:stretch>
        </p:blipFill>
        <p:spPr bwMode="auto">
          <a:xfrm>
            <a:off x="2100101" y="5979057"/>
            <a:ext cx="372957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8" descr="kart.pn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94444"/>
          <a:stretch>
            <a:fillRect/>
          </a:stretch>
        </p:blipFill>
        <p:spPr bwMode="auto">
          <a:xfrm flipH="1">
            <a:off x="2503819" y="5231906"/>
            <a:ext cx="372957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91825" y="6492245"/>
            <a:ext cx="125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28.04.2025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588" y="2544961"/>
            <a:ext cx="11739773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Комитета по делам образования города Челябинска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28.04.2025  № 960-у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координации взаимодействия Комитета по делам образования города Челябинска и общеобразовательных организаций в рамках проведения первого этапа приемной кампании в первые классы на 2025/2026 учебный год»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837" y="563761"/>
            <a:ext cx="11739773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Комитета по делам образования города Челябинска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28.04.2025  № 959-у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проверки реализации учебного предмета  «Основы безопасности и защиты Родины»»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6239" y="522442"/>
            <a:ext cx="5157206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163001-76A1-4A20-832A-F1F5C3421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39" y="169365"/>
            <a:ext cx="2904726" cy="103108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5F99F5B-82CF-4056-ABDA-1949EB039B87}"/>
              </a:ext>
            </a:extLst>
          </p:cNvPr>
          <p:cNvSpPr/>
          <p:nvPr/>
        </p:nvSpPr>
        <p:spPr>
          <a:xfrm>
            <a:off x="307005" y="4541550"/>
            <a:ext cx="56835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Приказ Комитета по делам образования города Челябинска от 13.10.2023 № 2499-у «Об организации работы по применению сервисов ФГИС «Моя школа», ИКОП «Сферум» в деятельности общеобразовательных организаций»</a:t>
            </a:r>
          </a:p>
          <a:p>
            <a:r>
              <a:rPr lang="ru-RU" sz="1400" i="1" dirty="0"/>
              <a:t>( определены целевые </a:t>
            </a:r>
            <a:r>
              <a:rPr lang="ru-RU" sz="1400" i="1" dirty="0" smtClean="0"/>
              <a:t>показатели - не менее 40% )</a:t>
            </a:r>
            <a:endParaRPr lang="ru-RU" sz="1400" i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7198934-409B-48B9-BA02-2ECF8E0FC3DF}"/>
              </a:ext>
            </a:extLst>
          </p:cNvPr>
          <p:cNvSpPr/>
          <p:nvPr/>
        </p:nvSpPr>
        <p:spPr>
          <a:xfrm>
            <a:off x="307005" y="1715014"/>
            <a:ext cx="5153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Приказ Министерства образования и науки Челябинской области от 29.09.2023 № 02/2368 «Об организации работ по применению сервисов ФГИС «Моя школа» в деятельности системы образования Челябинской области»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6B3EDF-2056-46EA-A706-CEEB4BE30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1"/>
          <a:stretch/>
        </p:blipFill>
        <p:spPr>
          <a:xfrm>
            <a:off x="6828091" y="501515"/>
            <a:ext cx="4451180" cy="6989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0322C2-3E07-42DA-8F77-4B9742B0A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76" y="2813069"/>
            <a:ext cx="5683597" cy="13152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353BAC7-8C52-4C1D-A17F-B761E6C312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53" y="1446995"/>
            <a:ext cx="3176133" cy="31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6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CC32278-9D85-4AC1-B1BD-F5933438313E}"/>
              </a:ext>
            </a:extLst>
          </p:cNvPr>
          <p:cNvGrpSpPr/>
          <p:nvPr/>
        </p:nvGrpSpPr>
        <p:grpSpPr>
          <a:xfrm>
            <a:off x="431562" y="161865"/>
            <a:ext cx="11328875" cy="6272660"/>
            <a:chOff x="431562" y="161865"/>
            <a:chExt cx="11328875" cy="627266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B5FF2C60-E81A-469F-89FF-EE0423B15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62" y="297759"/>
              <a:ext cx="11328875" cy="6136766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BF160E6-EAB0-4428-BEAA-7D8174CD9149}"/>
                </a:ext>
              </a:extLst>
            </p:cNvPr>
            <p:cNvSpPr/>
            <p:nvPr/>
          </p:nvSpPr>
          <p:spPr>
            <a:xfrm>
              <a:off x="9982200" y="161865"/>
              <a:ext cx="1778237" cy="590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018BB8-F256-4F52-AFBB-4BF1C67D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BE06C-1A5B-4CDF-9068-06C97BEAEF81}" type="slidenum">
              <a:rPr lang="ru-RU" smtClean="0"/>
              <a:t>12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86E7480-7D28-4257-8656-2DA02F495773}"/>
              </a:ext>
            </a:extLst>
          </p:cNvPr>
          <p:cNvSpPr/>
          <p:nvPr/>
        </p:nvSpPr>
        <p:spPr>
          <a:xfrm>
            <a:off x="384561" y="1316052"/>
            <a:ext cx="1751888" cy="658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A9356D36-E9C5-49E1-84D1-82BDD68ECC24}"/>
              </a:ext>
            </a:extLst>
          </p:cNvPr>
          <p:cNvCxnSpPr/>
          <p:nvPr/>
        </p:nvCxnSpPr>
        <p:spPr>
          <a:xfrm>
            <a:off x="1948441" y="1880075"/>
            <a:ext cx="8588523" cy="3537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C1F172-A327-4673-81B8-9D212D2E083E}"/>
              </a:ext>
            </a:extLst>
          </p:cNvPr>
          <p:cNvSpPr txBox="1"/>
          <p:nvPr/>
        </p:nvSpPr>
        <p:spPr>
          <a:xfrm>
            <a:off x="4828373" y="161865"/>
            <a:ext cx="325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ВСЕГО: </a:t>
            </a:r>
            <a:r>
              <a:rPr lang="ru-RU" sz="2800" b="1" dirty="0"/>
              <a:t>1709 </a:t>
            </a:r>
            <a:r>
              <a:rPr lang="ru-RU" dirty="0"/>
              <a:t>записей</a:t>
            </a:r>
          </a:p>
        </p:txBody>
      </p:sp>
    </p:spTree>
    <p:extLst>
      <p:ext uri="{BB962C8B-B14F-4D97-AF65-F5344CB8AC3E}">
        <p14:creationId xmlns:p14="http://schemas.microsoft.com/office/powerpoint/2010/main" val="319751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8774" y="276818"/>
            <a:ext cx="857249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Челябинской области от 25 марта 2025 года № 01/454 «О проведении наблюдения обязательных требований в рамках федерального государственного контроля (надзора) в сфере образования»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апреля 2025 года по 14 апреля 2025 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мониторинг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требований в части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официального сайта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«Интернет», размещению информации и документов и их своевременному обновлению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 направлены предостережения о недопустимости нарушений обязательных требований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8321"/>
              </p:ext>
            </p:extLst>
          </p:nvPr>
        </p:nvGraphicFramePr>
        <p:xfrm>
          <a:off x="190500" y="3234266"/>
          <a:ext cx="11649075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1225"/>
                <a:gridCol w="94678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Ньютон, 4, 9, 11, 28, 57, 219, 395, 404, 455, 477,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Курчатовский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19, 26, 45, 47, 62, 77, 277, 337, 342, 344, 350, 353, 355, 362, 364, 378, 379, 390, 398, 412, 425, 425, 427, 432, 439, 470, 473, 480,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75, 238, 267, 268, 283, 320, 332, 347, 352, 368, 400, 436,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460,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Металлургический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22, 36, 56/1, 74, 114, 155, 165, 197, 208, 305, 354,  430, 449, 464,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89, 147, 230, 243, 270, 374, 413, 422,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446,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Тракторозаводский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66, 85, 153, 221, 262, 301, 370, 451, 456,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7, 39, 52, 97, 99, 157, 181, 222, 307, 403, 438,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24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304925"/>
            <a:ext cx="6571282" cy="391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88194" y="205859"/>
            <a:ext cx="387862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https://cro.chel-edu.ru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Информатизация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91449" y="344358"/>
            <a:ext cx="41433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для самопроверки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32" y="1304925"/>
            <a:ext cx="5034065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6" y="5457825"/>
            <a:ext cx="688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Комитета по делам образования города Челябинска от 02.04.2025 № 09/2400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процедура идентификации и/или аутентификации при направлении обращений граждан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виджета на сайте 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Решаем вместе» </a:t>
            </a:r>
          </a:p>
        </p:txBody>
      </p:sp>
    </p:spTree>
    <p:extLst>
      <p:ext uri="{BB962C8B-B14F-4D97-AF65-F5344CB8AC3E}">
        <p14:creationId xmlns:p14="http://schemas.microsoft.com/office/powerpoint/2010/main" val="279621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10394" r="5679" b="37856"/>
          <a:stretch/>
        </p:blipFill>
        <p:spPr>
          <a:xfrm>
            <a:off x="13309" y="3090"/>
            <a:ext cx="12189475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E16D2D-6257-4313-AC6A-1BA87BF85E98}"/>
              </a:ext>
            </a:extLst>
          </p:cNvPr>
          <p:cNvSpPr txBox="1"/>
          <p:nvPr/>
        </p:nvSpPr>
        <p:spPr>
          <a:xfrm>
            <a:off x="4328421" y="84328"/>
            <a:ext cx="355924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 ГИА-9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23.04.2025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47911"/>
              </p:ext>
            </p:extLst>
          </p:nvPr>
        </p:nvGraphicFramePr>
        <p:xfrm>
          <a:off x="333376" y="581029"/>
          <a:ext cx="11534774" cy="62784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05948"/>
                <a:gridCol w="2822657"/>
                <a:gridCol w="2448452"/>
                <a:gridCol w="1271238"/>
                <a:gridCol w="1586479"/>
              </a:tblGrid>
              <a:tr h="2179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968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подготовка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 пройдена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row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22.04.2025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217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18.04.2025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2179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актов готовности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Акты переданы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дней до экзамена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21.04.2025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2179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Авторизация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токена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Токен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авторизован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6539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экзаменационных материалов (ЭМ)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 скачан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435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технической готовности (КТГ)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КТГ завершен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65390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руководителем ППЭ в АРВИС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https://arvis.chiro74.ru/ пароля от зашифрованного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архива с пакетом руководителя ППЭ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rowSpan="8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экзамена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23.04.2025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490728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печати экзаменационных материалов на основных станциях печати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435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и активация ключа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 скачан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13-30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435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экзаменов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Экзамены успешно начались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435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аудирования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 успешно завершено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14-15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2551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экзаменов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Экзамены завершены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435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бланков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Бланки переданы в РЦОИ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2179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журналов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Журналы переданы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№ 42</a:t>
                      </a:r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17-01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4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10394" r="5679" b="37856"/>
          <a:stretch/>
        </p:blipFill>
        <p:spPr>
          <a:xfrm>
            <a:off x="13309" y="3090"/>
            <a:ext cx="12189475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E16D2D-6257-4313-AC6A-1BA87BF85E98}"/>
              </a:ext>
            </a:extLst>
          </p:cNvPr>
          <p:cNvSpPr txBox="1"/>
          <p:nvPr/>
        </p:nvSpPr>
        <p:spPr>
          <a:xfrm>
            <a:off x="3545821" y="121213"/>
            <a:ext cx="512445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РТМ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24.04.2025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15833"/>
              </p:ext>
            </p:extLst>
          </p:nvPr>
        </p:nvGraphicFramePr>
        <p:xfrm>
          <a:off x="242886" y="607548"/>
          <a:ext cx="11858625" cy="625227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50627"/>
                <a:gridCol w="2279564"/>
                <a:gridCol w="1977358"/>
                <a:gridCol w="1026646"/>
                <a:gridCol w="1725150"/>
                <a:gridCol w="2099280"/>
              </a:tblGrid>
              <a:tr h="2179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24.04.2025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217968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подготовка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 пройдена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row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22.04.2025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rowSpan="1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Работали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№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 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23, 78, 54, 151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26,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118, 45, ОЦ2, 152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80, 105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59, 102, 155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138, 153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217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18.04.2025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2179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актов готовности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Акты переданы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дней до экзамена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21.04.2025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2179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Авторизация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токена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Токен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авторизован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6539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экзаменационных материалов (ЭМ)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 скачан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435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технической готовности (КТГ)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КТГ завершен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653906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руководителем ППЭ в АРВИС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https://arvis.chiro74.ru/ пароля от зашифрованного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архива с пакетом руководителя ППЭ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rowSpan="8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экзамена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24.04.2025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Позднее № 26, 118, 77, 105, 102, 155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490728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печати экзаменационных материалов на основных станциях печати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435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и активация ключа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 скачан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13-30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Ранее № 23 в 13-29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435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экзаменов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Экзамены успешно начались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435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аудирования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 успешно завершено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14-40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15-35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2551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экзаменов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Экзамены завершены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14-30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435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бланков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Бланки переданы в РЦОИ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  <a:tr h="2179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журналов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Журналы переданы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15-00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17-00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Позднее №</a:t>
                      </a:r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23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036" marR="520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8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4422"/>
              </p:ext>
            </p:extLst>
          </p:nvPr>
        </p:nvGraphicFramePr>
        <p:xfrm>
          <a:off x="324685" y="1017806"/>
          <a:ext cx="11410115" cy="574322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81868"/>
                <a:gridCol w="2013072"/>
                <a:gridCol w="3752850"/>
                <a:gridCol w="1219200"/>
                <a:gridCol w="2143125"/>
              </a:tblGrid>
              <a:tr h="234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2078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РТМ ГИА-9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ГИА-9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начало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Комитета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21.04.2025  № 05/3059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РТМ ГИА-11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ГИА-9 русский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(АЛ № 95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в СП МКУ ЦОДОО информация 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Торжественные мероприятия «Последний школьный звонок» - 9, 11 классы</a:t>
                      </a:r>
                    </a:p>
                  </a:txBody>
                  <a:tcPr marL="47297" marR="47297" marT="0" marB="0"/>
                </a:tc>
              </a:tr>
              <a:tr h="328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МКУ ЦОДОО предоставляют в Комитет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сводную информацию от района (для Е.А. Артюшиной) Торжественные 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«Последний школьный звонок» - 9, 11 классы</a:t>
                      </a: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апреля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ГИА-9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(АЛ № 95)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Маркировка КИМ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ГВЭ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Комитета от 24.04.2025 № 05/3197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апреля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медики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наблюдатели в ПЭВ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Комитета от 17.04.2025 № 05/2975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снащенность-потребность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Комитета от 17.04.2025 № 05/2950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-общественные наблюдатели-родительская общественность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Комитета от 07.04.2025 № 05/2541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200025"/>
            <a:ext cx="862965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Комитета по делам образования города Челябинска от 22.04.2025 № 887-у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 порядке окончания 2024/2025 учебного года»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5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53248"/>
              </p:ext>
            </p:extLst>
          </p:nvPr>
        </p:nvGraphicFramePr>
        <p:xfrm>
          <a:off x="267535" y="158750"/>
          <a:ext cx="11410115" cy="670820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42315"/>
                <a:gridCol w="2628900"/>
                <a:gridCol w="142875"/>
                <a:gridCol w="2495550"/>
                <a:gridCol w="1800225"/>
                <a:gridCol w="2000250"/>
              </a:tblGrid>
              <a:tr h="201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1005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Акты готовности ГИА-11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Комитета от 21.04.2025 № 05/3038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ГИА-9 физика,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(АЛ № 95)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Блокираторы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ГИА-9,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Комитета от 04.04.2025 № 05/2510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Комитета от 16.04.2025 № 05/2889</a:t>
                      </a: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мая</a:t>
                      </a: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548766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Педагогические советы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приказы о допуске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IX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XI(XII)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ГИА</a:t>
                      </a: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1206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Акты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готовности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Комитета от 22.04.2025 № 05/3083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Допуск ГИА-9, ГИА-11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ПЭВ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Комитета от 24.04.2025 № 05/3201</a:t>
                      </a: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мая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 ГИА-9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англ.яз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(АЛ № 95)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10-00 ВТМ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ГИА-11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яз.,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ИКТ, Ин. яз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–Устный,  с участниками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мая</a:t>
                      </a: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мая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ГИА-9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 Комитета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21.04.2025  № 05/3059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14-00 РТМ ГИА-9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100679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Заполнение данных в ГИС «Образование Челябинской области»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Личные карточки сотрудников, обучающихся,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электронные журналы: выставление годовых отметок, за учебные периоды, внесение тем уроков, домашнего задания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IX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XI(XII)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классы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19 мая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41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230175"/>
              </p:ext>
            </p:extLst>
          </p:nvPr>
        </p:nvGraphicFramePr>
        <p:xfrm>
          <a:off x="267535" y="339725"/>
          <a:ext cx="11410114" cy="627684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01471"/>
                <a:gridCol w="1901471"/>
                <a:gridCol w="2100172"/>
                <a:gridCol w="1702772"/>
                <a:gridCol w="1902114"/>
                <a:gridCol w="1902114"/>
              </a:tblGrid>
              <a:tr h="201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СБ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1751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мая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мая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ГИА-9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иностранные языки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ГИА-9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ГВЭ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ГИА-11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литература, химия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 мая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Торжественные мероприятия «Последний школьный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звонок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- 9, 11 классы</a:t>
                      </a:r>
                    </a:p>
                  </a:txBody>
                  <a:tcPr marL="47297" marR="47297" marT="0" marB="0"/>
                </a:tc>
              </a:tr>
              <a:tr h="804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ГИА-9,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ГВЭ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обществознание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информатика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ГИА-11, ГВЭ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БП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мая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ГИА-9,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ГВЭ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история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химия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ГИА-11, ГВЭ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мая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448183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Педагогические советы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приказы о переводе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I-VIII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учащихся</a:t>
                      </a: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804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июня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июня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ГИА-9,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ГВЭ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июня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июня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ГИА-11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биология, география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иностранный язык П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июня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ГИА-9,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ГВЭ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информатика, обществознание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  <a:tr h="80433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Заполнение данных в ГИС «Образование Челябинской области»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Личные карточки сотрудников, обучающихся,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электронные журналы: выставление годовых отметок, за учебные периоды, внесение тем уроков, домашнего задания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I-VIII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классы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4 июня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МОНИТОРИНГ выставления годовых отметок  в ГИС СГО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 19.05.2025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 06.06.2025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86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t="9013" r="2963" b="45724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6588" y="706636"/>
            <a:ext cx="11739773" cy="5940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обучения работников ГИА-9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23 апреля по 16 мая 2025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учетом добавленных работников ГИА-9)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Комитета по делам образования города Челябинска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21.04.2025  № 05/3059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обучении работников,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доступа на региональную платформу для работников ППЭ: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https://rcoi.chiro74.ru/edu/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 – комбинация цифр серии и номера паспорта без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пробела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взять под личный контроль вопрос организации подготовки работников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ППЭ: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авторизацию и прохождение дистанционного обучения на региональной учебной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МАУ ДПО ЦРО на адрес электронной почты отдела ГИА gia-cro@yandex.ru скан-копии сертификатов об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1361</Words>
  <Application>Microsoft Office PowerPoint</Application>
  <PresentationFormat>Произвольный</PresentationFormat>
  <Paragraphs>375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Нургалеева Эльвира</dc:creator>
  <cp:lastModifiedBy>user</cp:lastModifiedBy>
  <cp:revision>211</cp:revision>
  <cp:lastPrinted>2025-04-28T09:40:40Z</cp:lastPrinted>
  <dcterms:created xsi:type="dcterms:W3CDTF">2024-04-08T03:12:07Z</dcterms:created>
  <dcterms:modified xsi:type="dcterms:W3CDTF">2025-04-28T09:43:23Z</dcterms:modified>
</cp:coreProperties>
</file>